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43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144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4.xml" ContentType="application/vnd.openxmlformats-officedocument.presentationml.slide+xml"/>
  <Override PartName="/ppt/slides/slide123.xml" ContentType="application/vnd.openxmlformats-officedocument.presentationml.slide+xml"/>
  <Override PartName="/ppt/slides/slide122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38.xml" ContentType="application/vnd.openxmlformats-officedocument.presentationml.slide+xml"/>
  <Override PartName="/ppt/slides/slide137.xml" ContentType="application/vnd.openxmlformats-officedocument.presentationml.slide+xml"/>
  <Override PartName="/ppt/slides/slide136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0.xml" ContentType="application/vnd.openxmlformats-officedocument.presentationml.slide+xml"/>
  <Override PartName="/ppt/slides/slide109.xml" ContentType="application/vnd.openxmlformats-officedocument.presentationml.slide+xml"/>
  <Override PartName="/ppt/slides/slide108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33.xml" ContentType="application/vnd.openxmlformats-officedocument.presentationml.slide+xml"/>
  <Override PartName="/ppt/slides/slide51.xml" ContentType="application/vnd.openxmlformats-officedocument.presentationml.slide+xml"/>
  <Override PartName="/ppt/slides/slide3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46"/>
  </p:notesMasterIdLst>
  <p:sldIdLst>
    <p:sldId id="365" r:id="rId2"/>
    <p:sldId id="366" r:id="rId3"/>
    <p:sldId id="367" r:id="rId4"/>
    <p:sldId id="256" r:id="rId5"/>
    <p:sldId id="257" r:id="rId6"/>
    <p:sldId id="259" r:id="rId7"/>
    <p:sldId id="260" r:id="rId8"/>
    <p:sldId id="263" r:id="rId9"/>
    <p:sldId id="334" r:id="rId10"/>
    <p:sldId id="265" r:id="rId11"/>
    <p:sldId id="269" r:id="rId12"/>
    <p:sldId id="330" r:id="rId13"/>
    <p:sldId id="332" r:id="rId14"/>
    <p:sldId id="329" r:id="rId15"/>
    <p:sldId id="326" r:id="rId16"/>
    <p:sldId id="338" r:id="rId17"/>
    <p:sldId id="333" r:id="rId18"/>
    <p:sldId id="328" r:id="rId19"/>
    <p:sldId id="335" r:id="rId20"/>
    <p:sldId id="336" r:id="rId21"/>
    <p:sldId id="337" r:id="rId22"/>
    <p:sldId id="325" r:id="rId23"/>
    <p:sldId id="273" r:id="rId24"/>
    <p:sldId id="274" r:id="rId25"/>
    <p:sldId id="322" r:id="rId26"/>
    <p:sldId id="277" r:id="rId27"/>
    <p:sldId id="278" r:id="rId28"/>
    <p:sldId id="279" r:id="rId29"/>
    <p:sldId id="327" r:id="rId30"/>
    <p:sldId id="280" r:id="rId31"/>
    <p:sldId id="281" r:id="rId32"/>
    <p:sldId id="282" r:id="rId33"/>
    <p:sldId id="356" r:id="rId34"/>
    <p:sldId id="283" r:id="rId35"/>
    <p:sldId id="284" r:id="rId36"/>
    <p:sldId id="286" r:id="rId37"/>
    <p:sldId id="266" r:id="rId38"/>
    <p:sldId id="287" r:id="rId39"/>
    <p:sldId id="295" r:id="rId40"/>
    <p:sldId id="291" r:id="rId41"/>
    <p:sldId id="297" r:id="rId42"/>
    <p:sldId id="342" r:id="rId43"/>
    <p:sldId id="339" r:id="rId44"/>
    <p:sldId id="340" r:id="rId45"/>
    <p:sldId id="344" r:id="rId46"/>
    <p:sldId id="345" r:id="rId47"/>
    <p:sldId id="429" r:id="rId48"/>
    <p:sldId id="341" r:id="rId49"/>
    <p:sldId id="343" r:id="rId50"/>
    <p:sldId id="346" r:id="rId51"/>
    <p:sldId id="349" r:id="rId52"/>
    <p:sldId id="368" r:id="rId53"/>
    <p:sldId id="369" r:id="rId54"/>
    <p:sldId id="372" r:id="rId55"/>
    <p:sldId id="370" r:id="rId56"/>
    <p:sldId id="358" r:id="rId57"/>
    <p:sldId id="350" r:id="rId58"/>
    <p:sldId id="299" r:id="rId59"/>
    <p:sldId id="347" r:id="rId60"/>
    <p:sldId id="348" r:id="rId61"/>
    <p:sldId id="351" r:id="rId62"/>
    <p:sldId id="352" r:id="rId63"/>
    <p:sldId id="353" r:id="rId64"/>
    <p:sldId id="354" r:id="rId65"/>
    <p:sldId id="357" r:id="rId66"/>
    <p:sldId id="359" r:id="rId67"/>
    <p:sldId id="380" r:id="rId68"/>
    <p:sldId id="258" r:id="rId69"/>
    <p:sldId id="363" r:id="rId70"/>
    <p:sldId id="301" r:id="rId71"/>
    <p:sldId id="302" r:id="rId72"/>
    <p:sldId id="303" r:id="rId73"/>
    <p:sldId id="305" r:id="rId74"/>
    <p:sldId id="304" r:id="rId75"/>
    <p:sldId id="307" r:id="rId76"/>
    <p:sldId id="360" r:id="rId77"/>
    <p:sldId id="361" r:id="rId78"/>
    <p:sldId id="381" r:id="rId79"/>
    <p:sldId id="382" r:id="rId80"/>
    <p:sldId id="310" r:id="rId81"/>
    <p:sldId id="364" r:id="rId82"/>
    <p:sldId id="373" r:id="rId83"/>
    <p:sldId id="377" r:id="rId84"/>
    <p:sldId id="375" r:id="rId85"/>
    <p:sldId id="376" r:id="rId86"/>
    <p:sldId id="379" r:id="rId87"/>
    <p:sldId id="378" r:id="rId88"/>
    <p:sldId id="276" r:id="rId89"/>
    <p:sldId id="383" r:id="rId90"/>
    <p:sldId id="384" r:id="rId91"/>
    <p:sldId id="262" r:id="rId92"/>
    <p:sldId id="289" r:id="rId93"/>
    <p:sldId id="311" r:id="rId94"/>
    <p:sldId id="385" r:id="rId95"/>
    <p:sldId id="386" r:id="rId96"/>
    <p:sldId id="430" r:id="rId97"/>
    <p:sldId id="331" r:id="rId98"/>
    <p:sldId id="387" r:id="rId99"/>
    <p:sldId id="431" r:id="rId100"/>
    <p:sldId id="432" r:id="rId101"/>
    <p:sldId id="388" r:id="rId102"/>
    <p:sldId id="389" r:id="rId103"/>
    <p:sldId id="390" r:id="rId104"/>
    <p:sldId id="355" r:id="rId105"/>
    <p:sldId id="314" r:id="rId106"/>
    <p:sldId id="392" r:id="rId107"/>
    <p:sldId id="393" r:id="rId108"/>
    <p:sldId id="315" r:id="rId109"/>
    <p:sldId id="395" r:id="rId110"/>
    <p:sldId id="306" r:id="rId111"/>
    <p:sldId id="396" r:id="rId112"/>
    <p:sldId id="300" r:id="rId113"/>
    <p:sldId id="399" r:id="rId114"/>
    <p:sldId id="400" r:id="rId115"/>
    <p:sldId id="401" r:id="rId116"/>
    <p:sldId id="313" r:id="rId117"/>
    <p:sldId id="309" r:id="rId118"/>
    <p:sldId id="320" r:id="rId119"/>
    <p:sldId id="405" r:id="rId120"/>
    <p:sldId id="316" r:id="rId121"/>
    <p:sldId id="406" r:id="rId122"/>
    <p:sldId id="407" r:id="rId123"/>
    <p:sldId id="267" r:id="rId124"/>
    <p:sldId id="317" r:id="rId125"/>
    <p:sldId id="324" r:id="rId126"/>
    <p:sldId id="412" r:id="rId127"/>
    <p:sldId id="413" r:id="rId128"/>
    <p:sldId id="414" r:id="rId129"/>
    <p:sldId id="415" r:id="rId130"/>
    <p:sldId id="416" r:id="rId131"/>
    <p:sldId id="417" r:id="rId132"/>
    <p:sldId id="418" r:id="rId133"/>
    <p:sldId id="419" r:id="rId134"/>
    <p:sldId id="420" r:id="rId135"/>
    <p:sldId id="264" r:id="rId136"/>
    <p:sldId id="261" r:id="rId137"/>
    <p:sldId id="421" r:id="rId138"/>
    <p:sldId id="423" r:id="rId139"/>
    <p:sldId id="424" r:id="rId140"/>
    <p:sldId id="425" r:id="rId141"/>
    <p:sldId id="275" r:id="rId142"/>
    <p:sldId id="268" r:id="rId143"/>
    <p:sldId id="427" r:id="rId144"/>
    <p:sldId id="428" r:id="rId145"/>
  </p:sldIdLst>
  <p:sldSz cx="9144000" cy="6858000" type="screen4x3"/>
  <p:notesSz cx="6858000" cy="9144000"/>
  <p:defaultTextStyle>
    <a:defPPr>
      <a:defRPr lang="cs-CZ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7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customXml" Target="../customXml/item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customXml" Target="../customXml/item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22.wmf"/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0657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cs-CZ" alt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896411CE-DC34-4FF1-9272-9BC18F6B29B6}" type="datetimeFigureOut">
              <a:rPr lang="cs-CZ" altLang="cs-CZ"/>
              <a:pPr/>
              <a:t>30.10.2025</a:t>
            </a:fld>
            <a:endParaRPr lang="cs-CZ" altLang="cs-CZ"/>
          </a:p>
        </p:txBody>
      </p:sp>
      <p:sp>
        <p:nvSpPr>
          <p:cNvPr id="69636" name="Rectangle 70659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/>
              <a:t>Click to edit Master text styles</a:t>
            </a:r>
            <a:endParaRPr lang="cs-CZ" altLang="cs-CZ"/>
          </a:p>
          <a:p>
            <a:pPr lvl="1"/>
            <a:r>
              <a:rPr lang="en-US" altLang="cs-CZ"/>
              <a:t>Second level</a:t>
            </a:r>
          </a:p>
          <a:p>
            <a:pPr lvl="2"/>
            <a:r>
              <a:rPr lang="en-US" altLang="cs-CZ"/>
              <a:t>Third level</a:t>
            </a:r>
          </a:p>
          <a:p>
            <a:pPr lvl="3"/>
            <a:r>
              <a:rPr lang="en-US" altLang="cs-CZ"/>
              <a:t>Fourth level</a:t>
            </a:r>
          </a:p>
          <a:p>
            <a:pPr lvl="4"/>
            <a:r>
              <a:rPr lang="en-US" altLang="cs-CZ"/>
              <a:t>Fifth level</a:t>
            </a:r>
            <a:endParaRPr lang="cs-CZ" altLang="cs-CZ"/>
          </a:p>
        </p:txBody>
      </p:sp>
      <p:sp>
        <p:nvSpPr>
          <p:cNvPr id="69638" name="Rectangle 70661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cs-CZ" alt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6A338983-833B-4E42-A9BC-3AB5830B8043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635813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="" xmlns:a16="http://schemas.microsoft.com/office/drawing/2014/main" id="{C90E48DB-2EE5-B6EC-7322-F2E075777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8B8304-73D9-4F1B-94D4-D7CE7AFF88EB}" type="slidenum">
              <a:rPr lang="cs-CZ" altLang="en-US"/>
              <a:pPr>
                <a:spcBef>
                  <a:spcPct val="0"/>
                </a:spcBef>
              </a:pPr>
              <a:t>88</a:t>
            </a:fld>
            <a:endParaRPr lang="cs-CZ" altLang="en-US"/>
          </a:p>
        </p:txBody>
      </p:sp>
      <p:sp>
        <p:nvSpPr>
          <p:cNvPr id="5123" name="Rectangle 2">
            <a:extLst>
              <a:ext uri="{FF2B5EF4-FFF2-40B4-BE49-F238E27FC236}">
                <a16:creationId xmlns="" xmlns:a16="http://schemas.microsoft.com/office/drawing/2014/main" id="{A58FDCFC-5B5D-7351-E9F5-3B65407016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="" xmlns:a16="http://schemas.microsoft.com/office/drawing/2014/main" id="{DB2FD5AD-5D50-F6DF-025C-372634F1D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299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="" xmlns:a16="http://schemas.microsoft.com/office/drawing/2014/main" id="{B7657C8D-C238-E94B-D592-C0C2AF7A35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82AD79-4B21-485E-B506-4FA09DA9D640}" type="slidenum">
              <a:rPr lang="cs-CZ" altLang="en-US"/>
              <a:pPr>
                <a:spcBef>
                  <a:spcPct val="0"/>
                </a:spcBef>
              </a:pPr>
              <a:t>98</a:t>
            </a:fld>
            <a:endParaRPr lang="cs-CZ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="" xmlns:a16="http://schemas.microsoft.com/office/drawing/2014/main" id="{7390CA42-62CB-DBA0-8AB0-66ADBD43A6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="" xmlns:a16="http://schemas.microsoft.com/office/drawing/2014/main" id="{20BF09C7-0FF1-00F7-5044-498EF9382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863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="" xmlns:a16="http://schemas.microsoft.com/office/drawing/2014/main" id="{5987C27E-3022-E09A-1DED-F296DAF75D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57D6E9-17AA-4474-A96F-E015137FF2B9}" type="slidenum">
              <a:rPr lang="cs-CZ" altLang="en-US"/>
              <a:pPr>
                <a:spcBef>
                  <a:spcPct val="0"/>
                </a:spcBef>
              </a:pPr>
              <a:t>101</a:t>
            </a:fld>
            <a:endParaRPr lang="cs-CZ" altLang="en-US"/>
          </a:p>
        </p:txBody>
      </p:sp>
      <p:sp>
        <p:nvSpPr>
          <p:cNvPr id="25603" name="Rectangle 1026">
            <a:extLst>
              <a:ext uri="{FF2B5EF4-FFF2-40B4-BE49-F238E27FC236}">
                <a16:creationId xmlns="" xmlns:a16="http://schemas.microsoft.com/office/drawing/2014/main" id="{F6545A53-E5DA-6F89-76DF-8CF979977B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1027">
            <a:extLst>
              <a:ext uri="{FF2B5EF4-FFF2-40B4-BE49-F238E27FC236}">
                <a16:creationId xmlns="" xmlns:a16="http://schemas.microsoft.com/office/drawing/2014/main" id="{5D492628-B393-69D1-1241-124097CCE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6170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="" xmlns:a16="http://schemas.microsoft.com/office/drawing/2014/main" id="{737F3656-7F15-0787-2D93-4268FAF8BB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E39B58-8CE5-4C0B-BB7B-AC0F6AF8BA50}" type="slidenum">
              <a:rPr lang="cs-CZ" altLang="en-US"/>
              <a:pPr>
                <a:spcBef>
                  <a:spcPct val="0"/>
                </a:spcBef>
              </a:pPr>
              <a:t>102</a:t>
            </a:fld>
            <a:endParaRPr lang="cs-CZ" altLang="en-US"/>
          </a:p>
        </p:txBody>
      </p:sp>
      <p:sp>
        <p:nvSpPr>
          <p:cNvPr id="27651" name="Rectangle 2">
            <a:extLst>
              <a:ext uri="{FF2B5EF4-FFF2-40B4-BE49-F238E27FC236}">
                <a16:creationId xmlns="" xmlns:a16="http://schemas.microsoft.com/office/drawing/2014/main" id="{BA88A1F2-637A-7B00-4089-6C5C50AA7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="" xmlns:a16="http://schemas.microsoft.com/office/drawing/2014/main" id="{60A044EB-C71F-3E80-1144-0DE55CFDFA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23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Zástupný symbol pro obrázek snímku 1">
            <a:extLst>
              <a:ext uri="{FF2B5EF4-FFF2-40B4-BE49-F238E27FC236}">
                <a16:creationId xmlns="" xmlns:a16="http://schemas.microsoft.com/office/drawing/2014/main" id="{1D039B22-429E-E329-DE4E-49D8C7ED2A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Zástupný symbol pro poznámky 2">
            <a:extLst>
              <a:ext uri="{FF2B5EF4-FFF2-40B4-BE49-F238E27FC236}">
                <a16:creationId xmlns="" xmlns:a16="http://schemas.microsoft.com/office/drawing/2014/main" id="{B4C3E39D-1A24-A3C6-A1AF-44FBC24C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9700" name="Zástupný symbol pro číslo snímku 3">
            <a:extLst>
              <a:ext uri="{FF2B5EF4-FFF2-40B4-BE49-F238E27FC236}">
                <a16:creationId xmlns="" xmlns:a16="http://schemas.microsoft.com/office/drawing/2014/main" id="{2A5396E2-98D0-B2B2-400C-42F1501F9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B82129-155F-49B5-AA33-AC49B92DACB3}" type="slidenum">
              <a:rPr lang="cs-CZ" altLang="en-US"/>
              <a:pPr>
                <a:spcBef>
                  <a:spcPct val="0"/>
                </a:spcBef>
              </a:pPr>
              <a:t>103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1936920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="" xmlns:a16="http://schemas.microsoft.com/office/drawing/2014/main" id="{BCD92F00-2FFA-D9C6-8A9C-9F9939420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F7EDF4-4527-4122-8E97-6C703B615DCB}" type="slidenum">
              <a:rPr lang="cs-CZ" altLang="en-US"/>
              <a:pPr>
                <a:spcBef>
                  <a:spcPct val="0"/>
                </a:spcBef>
              </a:pPr>
              <a:t>104</a:t>
            </a:fld>
            <a:endParaRPr lang="cs-CZ" altLang="en-US"/>
          </a:p>
        </p:txBody>
      </p:sp>
      <p:sp>
        <p:nvSpPr>
          <p:cNvPr id="33795" name="Rectangle 2">
            <a:extLst>
              <a:ext uri="{FF2B5EF4-FFF2-40B4-BE49-F238E27FC236}">
                <a16:creationId xmlns="" xmlns:a16="http://schemas.microsoft.com/office/drawing/2014/main" id="{E03F57C1-3042-1695-56A5-A4E4692E86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="" xmlns:a16="http://schemas.microsoft.com/office/drawing/2014/main" id="{CE8C22CB-7ABE-2A39-13B1-E72463E15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800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="" xmlns:a16="http://schemas.microsoft.com/office/drawing/2014/main" id="{FF5A85ED-3A2F-AE03-17E8-3BB64E0FF9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E379C3-2403-434B-96B4-B02329E9B241}" type="slidenum">
              <a:rPr lang="cs-CZ" altLang="en-US"/>
              <a:pPr>
                <a:spcBef>
                  <a:spcPct val="0"/>
                </a:spcBef>
              </a:pPr>
              <a:t>105</a:t>
            </a:fld>
            <a:endParaRPr lang="cs-CZ" altLang="en-US"/>
          </a:p>
        </p:txBody>
      </p:sp>
      <p:sp>
        <p:nvSpPr>
          <p:cNvPr id="35843" name="Rectangle 2">
            <a:extLst>
              <a:ext uri="{FF2B5EF4-FFF2-40B4-BE49-F238E27FC236}">
                <a16:creationId xmlns="" xmlns:a16="http://schemas.microsoft.com/office/drawing/2014/main" id="{E9204603-A188-4EE6-258E-83EF7143DC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="" xmlns:a16="http://schemas.microsoft.com/office/drawing/2014/main" id="{A523D1EB-C8C4-6956-30C4-24DDF94DF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168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="" xmlns:a16="http://schemas.microsoft.com/office/drawing/2014/main" id="{B676735B-5367-5E5B-26C9-E80F9033E1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A4499E-8E0F-4C08-9564-382B0568272C}" type="slidenum">
              <a:rPr lang="cs-CZ" altLang="en-US"/>
              <a:pPr>
                <a:spcBef>
                  <a:spcPct val="0"/>
                </a:spcBef>
              </a:pPr>
              <a:t>106</a:t>
            </a:fld>
            <a:endParaRPr lang="cs-CZ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="" xmlns:a16="http://schemas.microsoft.com/office/drawing/2014/main" id="{816AC61B-69CA-75E4-AF96-D768A9F59B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="" xmlns:a16="http://schemas.microsoft.com/office/drawing/2014/main" id="{B77D60C0-1EB7-3C67-B61B-19C4D233D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664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="" xmlns:a16="http://schemas.microsoft.com/office/drawing/2014/main" id="{6CB11DCA-6CEA-966E-664E-A4E761F2EF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153EC11-796F-40FD-B1E5-82C9877DD18B}" type="slidenum">
              <a:rPr lang="cs-CZ" altLang="en-US"/>
              <a:pPr>
                <a:spcBef>
                  <a:spcPct val="0"/>
                </a:spcBef>
              </a:pPr>
              <a:t>107</a:t>
            </a:fld>
            <a:endParaRPr lang="cs-CZ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="" xmlns:a16="http://schemas.microsoft.com/office/drawing/2014/main" id="{FF8E17D9-A4F9-DD59-D3C0-4E3F0B5E09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="" xmlns:a16="http://schemas.microsoft.com/office/drawing/2014/main" id="{183C6981-EF6A-F1ED-6F0F-9418A4D80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73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="" xmlns:a16="http://schemas.microsoft.com/office/drawing/2014/main" id="{9675ACE3-E9C3-5E9C-6F71-A2CB858CCE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337360-ED84-4B55-9FA8-9C4D9C420BAD}" type="slidenum">
              <a:rPr lang="cs-CZ" altLang="en-US"/>
              <a:pPr>
                <a:spcBef>
                  <a:spcPct val="0"/>
                </a:spcBef>
              </a:pPr>
              <a:t>108</a:t>
            </a:fld>
            <a:endParaRPr lang="cs-CZ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="" xmlns:a16="http://schemas.microsoft.com/office/drawing/2014/main" id="{322F531D-B1E1-643F-EF83-10EC273A2E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="" xmlns:a16="http://schemas.microsoft.com/office/drawing/2014/main" id="{7E9556A1-E604-5159-B504-DC0CA9EA4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7154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="" xmlns:a16="http://schemas.microsoft.com/office/drawing/2014/main" id="{916F34C0-D257-7362-E464-8CC2F888BC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061388-277A-440B-AD2F-40D2F1E93CDB}" type="slidenum">
              <a:rPr lang="cs-CZ" altLang="en-US"/>
              <a:pPr>
                <a:spcBef>
                  <a:spcPct val="0"/>
                </a:spcBef>
              </a:pPr>
              <a:t>109</a:t>
            </a:fld>
            <a:endParaRPr lang="cs-CZ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="" xmlns:a16="http://schemas.microsoft.com/office/drawing/2014/main" id="{E4315310-F07A-6B33-24BD-D72401D2A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="" xmlns:a16="http://schemas.microsoft.com/office/drawing/2014/main" id="{56E92141-9242-162F-5584-1624446BE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65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="" xmlns:a16="http://schemas.microsoft.com/office/drawing/2014/main" id="{8D236696-A13C-97A3-DCC3-827ED7DE0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6B517A-EBD7-423B-B236-AC3D270E59FA}" type="slidenum">
              <a:rPr lang="cs-CZ" altLang="en-US"/>
              <a:pPr>
                <a:spcBef>
                  <a:spcPct val="0"/>
                </a:spcBef>
              </a:pPr>
              <a:t>89</a:t>
            </a:fld>
            <a:endParaRPr lang="cs-CZ" altLang="en-US"/>
          </a:p>
        </p:txBody>
      </p:sp>
      <p:sp>
        <p:nvSpPr>
          <p:cNvPr id="7171" name="Rectangle 2">
            <a:extLst>
              <a:ext uri="{FF2B5EF4-FFF2-40B4-BE49-F238E27FC236}">
                <a16:creationId xmlns="" xmlns:a16="http://schemas.microsoft.com/office/drawing/2014/main" id="{4DAA6FA1-AB09-5E30-5B03-6A3B9E2FA6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="" xmlns:a16="http://schemas.microsoft.com/office/drawing/2014/main" id="{3DA15B8D-A590-0D75-8157-2D980EEE8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62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="" xmlns:a16="http://schemas.microsoft.com/office/drawing/2014/main" id="{8F4784DB-0C11-B5BE-00AD-62E61F56DB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E5392E-EB2C-4BFB-A02C-AD716B8B5E50}" type="slidenum">
              <a:rPr lang="cs-CZ" altLang="en-US"/>
              <a:pPr>
                <a:spcBef>
                  <a:spcPct val="0"/>
                </a:spcBef>
              </a:pPr>
              <a:t>110</a:t>
            </a:fld>
            <a:endParaRPr lang="cs-CZ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="" xmlns:a16="http://schemas.microsoft.com/office/drawing/2014/main" id="{19986D4A-7A39-6F63-6677-071841D6E0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="" xmlns:a16="http://schemas.microsoft.com/office/drawing/2014/main" id="{54AA4F59-BA87-C6F5-688F-468DAAF36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474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="" xmlns:a16="http://schemas.microsoft.com/office/drawing/2014/main" id="{C2A0116E-B18D-9E52-B16E-B5E4A7B75C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2D1718-2B04-41FA-A5B8-89195E720F54}" type="slidenum">
              <a:rPr lang="cs-CZ" altLang="en-US"/>
              <a:pPr>
                <a:spcBef>
                  <a:spcPct val="0"/>
                </a:spcBef>
              </a:pPr>
              <a:t>111</a:t>
            </a:fld>
            <a:endParaRPr lang="cs-CZ" altLang="en-US"/>
          </a:p>
        </p:txBody>
      </p:sp>
      <p:sp>
        <p:nvSpPr>
          <p:cNvPr id="52227" name="Rectangle 2">
            <a:extLst>
              <a:ext uri="{FF2B5EF4-FFF2-40B4-BE49-F238E27FC236}">
                <a16:creationId xmlns="" xmlns:a16="http://schemas.microsoft.com/office/drawing/2014/main" id="{6BEE7275-A911-632D-737F-62EDDD229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="" xmlns:a16="http://schemas.microsoft.com/office/drawing/2014/main" id="{DD7F313D-0059-124D-83F8-9928174C1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30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="" xmlns:a16="http://schemas.microsoft.com/office/drawing/2014/main" id="{0A791C5E-1B45-CBCF-0571-DE65AE4053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BEC6AB-1BF2-401E-B314-0F0E7B0B2977}" type="slidenum">
              <a:rPr lang="cs-CZ" altLang="en-US"/>
              <a:pPr>
                <a:spcBef>
                  <a:spcPct val="0"/>
                </a:spcBef>
              </a:pPr>
              <a:t>112</a:t>
            </a:fld>
            <a:endParaRPr lang="cs-CZ" altLang="en-US"/>
          </a:p>
        </p:txBody>
      </p:sp>
      <p:sp>
        <p:nvSpPr>
          <p:cNvPr id="56323" name="Rectangle 2">
            <a:extLst>
              <a:ext uri="{FF2B5EF4-FFF2-40B4-BE49-F238E27FC236}">
                <a16:creationId xmlns="" xmlns:a16="http://schemas.microsoft.com/office/drawing/2014/main" id="{2DE2FE1E-4068-3184-3656-8B7D07E2DF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="" xmlns:a16="http://schemas.microsoft.com/office/drawing/2014/main" id="{BDB6ACB0-6C77-17E5-8112-8C7A0542C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26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="" xmlns:a16="http://schemas.microsoft.com/office/drawing/2014/main" id="{6163FF94-F5CF-73F1-7CCA-E927868F10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639452-A9EB-4980-8468-E34F8AAD5441}" type="slidenum">
              <a:rPr lang="cs-CZ" altLang="en-US"/>
              <a:pPr>
                <a:spcBef>
                  <a:spcPct val="0"/>
                </a:spcBef>
              </a:pPr>
              <a:t>113</a:t>
            </a:fld>
            <a:endParaRPr lang="cs-CZ" altLang="en-US"/>
          </a:p>
        </p:txBody>
      </p:sp>
      <p:sp>
        <p:nvSpPr>
          <p:cNvPr id="60419" name="Rectangle 2">
            <a:extLst>
              <a:ext uri="{FF2B5EF4-FFF2-40B4-BE49-F238E27FC236}">
                <a16:creationId xmlns="" xmlns:a16="http://schemas.microsoft.com/office/drawing/2014/main" id="{F43BD71C-CE17-24BD-B8F2-C5F2D53176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="" xmlns:a16="http://schemas.microsoft.com/office/drawing/2014/main" id="{710F26CA-5CD6-AF2B-99E5-807D7885A1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398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="" xmlns:a16="http://schemas.microsoft.com/office/drawing/2014/main" id="{B518DE20-9581-43AF-C01E-6FB31D7C59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2C05E4-6600-4AED-A2AC-191AC10520C2}" type="slidenum">
              <a:rPr lang="cs-CZ" altLang="en-US"/>
              <a:pPr>
                <a:spcBef>
                  <a:spcPct val="0"/>
                </a:spcBef>
              </a:pPr>
              <a:t>114</a:t>
            </a:fld>
            <a:endParaRPr lang="cs-CZ" altLang="en-US"/>
          </a:p>
        </p:txBody>
      </p:sp>
      <p:sp>
        <p:nvSpPr>
          <p:cNvPr id="62467" name="Rectangle 2">
            <a:extLst>
              <a:ext uri="{FF2B5EF4-FFF2-40B4-BE49-F238E27FC236}">
                <a16:creationId xmlns="" xmlns:a16="http://schemas.microsoft.com/office/drawing/2014/main" id="{2224CCB3-C026-59C7-256B-DB00D3A42F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="" xmlns:a16="http://schemas.microsoft.com/office/drawing/2014/main" id="{317AF808-5F98-C5DB-0F4C-F275063D2F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761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="" xmlns:a16="http://schemas.microsoft.com/office/drawing/2014/main" id="{23C2EABB-9E62-F1FE-DA5D-987CC6CA9D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F25CE6-6BD8-441D-AED7-0B7683904203}" type="slidenum">
              <a:rPr lang="cs-CZ" altLang="en-US"/>
              <a:pPr>
                <a:spcBef>
                  <a:spcPct val="0"/>
                </a:spcBef>
              </a:pPr>
              <a:t>115</a:t>
            </a:fld>
            <a:endParaRPr lang="cs-CZ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="" xmlns:a16="http://schemas.microsoft.com/office/drawing/2014/main" id="{3D6CCDD5-D701-6137-7A93-087FFFEE0F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="" xmlns:a16="http://schemas.microsoft.com/office/drawing/2014/main" id="{ACA82876-F8EA-17AB-0A71-0E6DB4DDC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225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="" xmlns:a16="http://schemas.microsoft.com/office/drawing/2014/main" id="{EBFBA71D-425F-2153-9F7C-D3FD9E2458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C94EAF-49B2-4539-920C-DFCA815EB064}" type="slidenum">
              <a:rPr lang="cs-CZ" altLang="en-US"/>
              <a:pPr>
                <a:spcBef>
                  <a:spcPct val="0"/>
                </a:spcBef>
              </a:pPr>
              <a:t>116</a:t>
            </a:fld>
            <a:endParaRPr lang="cs-CZ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="" xmlns:a16="http://schemas.microsoft.com/office/drawing/2014/main" id="{B3D45F39-ED71-5485-3CC6-4860841599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="" xmlns:a16="http://schemas.microsoft.com/office/drawing/2014/main" id="{CE2C4C22-F192-8DF1-4DFF-8383D5AC95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133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="" xmlns:a16="http://schemas.microsoft.com/office/drawing/2014/main" id="{F43E0B28-91CF-B4D6-3092-7686785AB7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C33A77A-1882-4312-96D1-07C83757C022}" type="slidenum">
              <a:rPr lang="cs-CZ" altLang="en-US"/>
              <a:pPr>
                <a:spcBef>
                  <a:spcPct val="0"/>
                </a:spcBef>
              </a:pPr>
              <a:t>117</a:t>
            </a:fld>
            <a:endParaRPr lang="cs-CZ" altLang="en-US"/>
          </a:p>
        </p:txBody>
      </p:sp>
      <p:sp>
        <p:nvSpPr>
          <p:cNvPr id="70659" name="Rectangle 2">
            <a:extLst>
              <a:ext uri="{FF2B5EF4-FFF2-40B4-BE49-F238E27FC236}">
                <a16:creationId xmlns="" xmlns:a16="http://schemas.microsoft.com/office/drawing/2014/main" id="{06C4E530-A37A-6FB8-FEA3-A55A05957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="" xmlns:a16="http://schemas.microsoft.com/office/drawing/2014/main" id="{5F142385-8DE7-9660-8789-4D953D16D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341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="" xmlns:a16="http://schemas.microsoft.com/office/drawing/2014/main" id="{1B6079E0-8C1A-1DDD-1C1D-C909115AD6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E08AAB1-04BC-4757-96B8-FC84554F9DF4}" type="slidenum">
              <a:rPr lang="cs-CZ" altLang="en-US"/>
              <a:pPr>
                <a:spcBef>
                  <a:spcPct val="0"/>
                </a:spcBef>
              </a:pPr>
              <a:t>118</a:t>
            </a:fld>
            <a:endParaRPr lang="cs-CZ" altLang="en-US"/>
          </a:p>
        </p:txBody>
      </p:sp>
      <p:sp>
        <p:nvSpPr>
          <p:cNvPr id="72707" name="Rectangle 2">
            <a:extLst>
              <a:ext uri="{FF2B5EF4-FFF2-40B4-BE49-F238E27FC236}">
                <a16:creationId xmlns="" xmlns:a16="http://schemas.microsoft.com/office/drawing/2014/main" id="{00667080-3560-8437-E1CF-1A392DE13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="" xmlns:a16="http://schemas.microsoft.com/office/drawing/2014/main" id="{D8AE02DD-0C32-9207-572A-2B8080CE4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307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="" xmlns:a16="http://schemas.microsoft.com/office/drawing/2014/main" id="{3D6384D4-8EAA-4F53-22A4-0C600BDED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688373-B566-466E-A84F-7090F0E71839}" type="slidenum">
              <a:rPr lang="cs-CZ" altLang="en-US"/>
              <a:pPr>
                <a:spcBef>
                  <a:spcPct val="0"/>
                </a:spcBef>
              </a:pPr>
              <a:t>119</a:t>
            </a:fld>
            <a:endParaRPr lang="cs-CZ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="" xmlns:a16="http://schemas.microsoft.com/office/drawing/2014/main" id="{9AED901F-DA68-30C6-9D79-FA4D73CBBF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="" xmlns:a16="http://schemas.microsoft.com/office/drawing/2014/main" id="{ED3AEF4C-9E48-1370-A797-ACDA2C9238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5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Zástupný symbol pro obrázek snímku 1">
            <a:extLst>
              <a:ext uri="{FF2B5EF4-FFF2-40B4-BE49-F238E27FC236}">
                <a16:creationId xmlns="" xmlns:a16="http://schemas.microsoft.com/office/drawing/2014/main" id="{D0BEA005-211C-BEC5-4717-36162A2378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Zástupný symbol pro poznámky 2">
            <a:extLst>
              <a:ext uri="{FF2B5EF4-FFF2-40B4-BE49-F238E27FC236}">
                <a16:creationId xmlns="" xmlns:a16="http://schemas.microsoft.com/office/drawing/2014/main" id="{F79890F8-ABF4-F29F-354E-5EBBACAB8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Zástupný symbol pro číslo snímku 3">
            <a:extLst>
              <a:ext uri="{FF2B5EF4-FFF2-40B4-BE49-F238E27FC236}">
                <a16:creationId xmlns="" xmlns:a16="http://schemas.microsoft.com/office/drawing/2014/main" id="{E6C88D6B-D5CD-D478-0C28-9742FC611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1044F04-1CC2-4633-B6A1-9125D0FF7B2F}" type="slidenum">
              <a:rPr lang="cs-CZ" altLang="en-US"/>
              <a:pPr>
                <a:spcBef>
                  <a:spcPct val="0"/>
                </a:spcBef>
              </a:pPr>
              <a:t>90</a:t>
            </a:fld>
            <a:endParaRPr lang="cs-CZ" altLang="en-US"/>
          </a:p>
        </p:txBody>
      </p:sp>
    </p:spTree>
    <p:extLst>
      <p:ext uri="{BB962C8B-B14F-4D97-AF65-F5344CB8AC3E}">
        <p14:creationId xmlns:p14="http://schemas.microsoft.com/office/powerpoint/2010/main" val="3472097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="" xmlns:a16="http://schemas.microsoft.com/office/drawing/2014/main" id="{F4612C8B-6297-5F4A-6744-8E1791B039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CA2A18-2194-4424-A4A8-3303BCFBCD8C}" type="slidenum">
              <a:rPr lang="cs-CZ" altLang="en-US"/>
              <a:pPr>
                <a:spcBef>
                  <a:spcPct val="0"/>
                </a:spcBef>
              </a:pPr>
              <a:t>120</a:t>
            </a:fld>
            <a:endParaRPr lang="cs-CZ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="" xmlns:a16="http://schemas.microsoft.com/office/drawing/2014/main" id="{575C72D0-F2D8-FFE4-9525-59C1DD4859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="" xmlns:a16="http://schemas.microsoft.com/office/drawing/2014/main" id="{9A8CEDB1-E6F0-4DEF-2A7B-99384E1AA0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331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="" xmlns:a16="http://schemas.microsoft.com/office/drawing/2014/main" id="{BB438E64-FCC7-452D-0C37-634C47AE77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E83FA2-FADE-40A7-93C0-6BB0B4512BDE}" type="slidenum">
              <a:rPr lang="cs-CZ" altLang="en-US"/>
              <a:pPr>
                <a:spcBef>
                  <a:spcPct val="0"/>
                </a:spcBef>
              </a:pPr>
              <a:t>121</a:t>
            </a:fld>
            <a:endParaRPr lang="cs-CZ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="" xmlns:a16="http://schemas.microsoft.com/office/drawing/2014/main" id="{E870F9F7-FE1C-C502-FC77-B66557CA66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="" xmlns:a16="http://schemas.microsoft.com/office/drawing/2014/main" id="{9D6EB3EF-5E3A-C6DD-E17E-2755C90DB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894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="" xmlns:a16="http://schemas.microsoft.com/office/drawing/2014/main" id="{A11109D2-E0D5-F287-F24C-994E4E8B3F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370508F-C6D4-44E2-93B8-2684FAF9E836}" type="slidenum">
              <a:rPr lang="cs-CZ" altLang="en-US"/>
              <a:pPr>
                <a:spcBef>
                  <a:spcPct val="0"/>
                </a:spcBef>
              </a:pPr>
              <a:t>122</a:t>
            </a:fld>
            <a:endParaRPr lang="cs-CZ" altLang="en-US"/>
          </a:p>
        </p:txBody>
      </p:sp>
      <p:sp>
        <p:nvSpPr>
          <p:cNvPr id="89091" name="Rectangle 2">
            <a:extLst>
              <a:ext uri="{FF2B5EF4-FFF2-40B4-BE49-F238E27FC236}">
                <a16:creationId xmlns="" xmlns:a16="http://schemas.microsoft.com/office/drawing/2014/main" id="{91B5D093-CD5E-2B99-6CE2-4A11B4B5FC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="" xmlns:a16="http://schemas.microsoft.com/office/drawing/2014/main" id="{7DD547D4-DBFE-61ED-6659-BC225A748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069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="" xmlns:a16="http://schemas.microsoft.com/office/drawing/2014/main" id="{DBAF768C-4FE4-310C-29C8-AEE7B5E780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3EDB5D-8281-48CE-A70F-8C855C1C3A83}" type="slidenum">
              <a:rPr lang="cs-CZ" altLang="en-US"/>
              <a:pPr>
                <a:spcBef>
                  <a:spcPct val="0"/>
                </a:spcBef>
              </a:pPr>
              <a:t>123</a:t>
            </a:fld>
            <a:endParaRPr lang="cs-CZ" altLang="en-US"/>
          </a:p>
        </p:txBody>
      </p:sp>
      <p:sp>
        <p:nvSpPr>
          <p:cNvPr id="91139" name="Rectangle 2">
            <a:extLst>
              <a:ext uri="{FF2B5EF4-FFF2-40B4-BE49-F238E27FC236}">
                <a16:creationId xmlns="" xmlns:a16="http://schemas.microsoft.com/office/drawing/2014/main" id="{DDFF429D-D0E7-22DE-76F9-BBF777EB4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="" xmlns:a16="http://schemas.microsoft.com/office/drawing/2014/main" id="{ED645A63-1692-972B-C839-CAEEEEB039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492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="" xmlns:a16="http://schemas.microsoft.com/office/drawing/2014/main" id="{065E17E7-36A6-E2AB-C4A0-411B81E811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553D97-773E-463B-B2C1-23F734187A85}" type="slidenum">
              <a:rPr lang="cs-CZ" altLang="en-US"/>
              <a:pPr>
                <a:spcBef>
                  <a:spcPct val="0"/>
                </a:spcBef>
              </a:pPr>
              <a:t>124</a:t>
            </a:fld>
            <a:endParaRPr lang="cs-CZ" altLang="en-US"/>
          </a:p>
        </p:txBody>
      </p:sp>
      <p:sp>
        <p:nvSpPr>
          <p:cNvPr id="93187" name="Rectangle 2">
            <a:extLst>
              <a:ext uri="{FF2B5EF4-FFF2-40B4-BE49-F238E27FC236}">
                <a16:creationId xmlns="" xmlns:a16="http://schemas.microsoft.com/office/drawing/2014/main" id="{528D22D7-BABA-1B8C-589B-D3E3C3EED6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="" xmlns:a16="http://schemas.microsoft.com/office/drawing/2014/main" id="{6B453571-3252-C7C4-E5F2-F811F24DF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852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="" xmlns:a16="http://schemas.microsoft.com/office/drawing/2014/main" id="{E5CE10F9-9583-81E9-A58A-1022041AF8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B4103A-1017-4879-9A81-A105918C08DF}" type="slidenum">
              <a:rPr lang="cs-CZ" altLang="en-US"/>
              <a:pPr>
                <a:spcBef>
                  <a:spcPct val="0"/>
                </a:spcBef>
              </a:pPr>
              <a:t>125</a:t>
            </a:fld>
            <a:endParaRPr lang="cs-CZ" altLang="en-US"/>
          </a:p>
        </p:txBody>
      </p:sp>
      <p:sp>
        <p:nvSpPr>
          <p:cNvPr id="103427" name="Rectangle 2">
            <a:extLst>
              <a:ext uri="{FF2B5EF4-FFF2-40B4-BE49-F238E27FC236}">
                <a16:creationId xmlns="" xmlns:a16="http://schemas.microsoft.com/office/drawing/2014/main" id="{06673924-90E3-E9DE-6C71-90B81B69F2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="" xmlns:a16="http://schemas.microsoft.com/office/drawing/2014/main" id="{AF1CB4D9-626B-22D0-17F6-6D81D7B7CF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97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="" xmlns:a16="http://schemas.microsoft.com/office/drawing/2014/main" id="{51A84A87-E86F-542A-E862-0F5AAD6886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EB02F8-D6FC-44F2-BEC7-C6A85413D88D}" type="slidenum">
              <a:rPr lang="cs-CZ" altLang="en-US"/>
              <a:pPr>
                <a:spcBef>
                  <a:spcPct val="0"/>
                </a:spcBef>
              </a:pPr>
              <a:t>91</a:t>
            </a:fld>
            <a:endParaRPr lang="cs-CZ" altLang="en-US"/>
          </a:p>
        </p:txBody>
      </p:sp>
      <p:sp>
        <p:nvSpPr>
          <p:cNvPr id="11267" name="Rectangle 2">
            <a:extLst>
              <a:ext uri="{FF2B5EF4-FFF2-40B4-BE49-F238E27FC236}">
                <a16:creationId xmlns="" xmlns:a16="http://schemas.microsoft.com/office/drawing/2014/main" id="{7ABBB446-A54E-2C06-C617-08E559153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="" xmlns:a16="http://schemas.microsoft.com/office/drawing/2014/main" id="{EAFC89D0-3D01-20DE-CC06-2BBC43F44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6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="" xmlns:a16="http://schemas.microsoft.com/office/drawing/2014/main" id="{3AB66A32-4F99-4AC3-E1E9-52B66DE391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952065-ABB7-445C-9F76-81C8EF772E2D}" type="slidenum">
              <a:rPr lang="cs-CZ" altLang="en-US"/>
              <a:pPr>
                <a:spcBef>
                  <a:spcPct val="0"/>
                </a:spcBef>
              </a:pPr>
              <a:t>92</a:t>
            </a:fld>
            <a:endParaRPr lang="cs-CZ" altLang="en-US"/>
          </a:p>
        </p:txBody>
      </p:sp>
      <p:sp>
        <p:nvSpPr>
          <p:cNvPr id="13315" name="Rectangle 2">
            <a:extLst>
              <a:ext uri="{FF2B5EF4-FFF2-40B4-BE49-F238E27FC236}">
                <a16:creationId xmlns="" xmlns:a16="http://schemas.microsoft.com/office/drawing/2014/main" id="{3B7F9144-D708-4817-B8E6-2123594DE1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="" xmlns:a16="http://schemas.microsoft.com/office/drawing/2014/main" id="{A543407E-6CCB-B7D3-5FAE-CA08E5505F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205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="" xmlns:a16="http://schemas.microsoft.com/office/drawing/2014/main" id="{7485A7EB-39D7-4CDF-2A0B-266316C19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7A2708-2184-43B4-B9AF-97DCB7B69D75}" type="slidenum">
              <a:rPr lang="cs-CZ" altLang="en-US"/>
              <a:pPr>
                <a:spcBef>
                  <a:spcPct val="0"/>
                </a:spcBef>
              </a:pPr>
              <a:t>93</a:t>
            </a:fld>
            <a:endParaRPr lang="cs-CZ" altLang="en-US"/>
          </a:p>
        </p:txBody>
      </p:sp>
      <p:sp>
        <p:nvSpPr>
          <p:cNvPr id="17411" name="Rectangle 2">
            <a:extLst>
              <a:ext uri="{FF2B5EF4-FFF2-40B4-BE49-F238E27FC236}">
                <a16:creationId xmlns="" xmlns:a16="http://schemas.microsoft.com/office/drawing/2014/main" id="{B5CA42F0-AB4D-0833-A739-F219741176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="" xmlns:a16="http://schemas.microsoft.com/office/drawing/2014/main" id="{7612E8BD-2111-913C-6C2F-CEA4579C30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51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="" xmlns:a16="http://schemas.microsoft.com/office/drawing/2014/main" id="{665B872A-2A4D-CCCA-AF25-16E1A43260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A26F15-7D9E-451B-AB71-6F6B7983DEB6}" type="slidenum">
              <a:rPr lang="cs-CZ" altLang="en-US"/>
              <a:pPr>
                <a:spcBef>
                  <a:spcPct val="0"/>
                </a:spcBef>
              </a:pPr>
              <a:t>94</a:t>
            </a:fld>
            <a:endParaRPr lang="cs-CZ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="" xmlns:a16="http://schemas.microsoft.com/office/drawing/2014/main" id="{E9BED967-A6F2-9FFE-387D-69398FF62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="" xmlns:a16="http://schemas.microsoft.com/office/drawing/2014/main" id="{BA69D887-B062-3D3A-E428-A518048EE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1747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="" xmlns:a16="http://schemas.microsoft.com/office/drawing/2014/main" id="{71698DCF-400C-98A7-4FB6-B220BE09A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01EBD3-30AB-49E6-B865-9FEDBF1E4805}" type="slidenum">
              <a:rPr lang="cs-CZ" altLang="en-US"/>
              <a:pPr>
                <a:spcBef>
                  <a:spcPct val="0"/>
                </a:spcBef>
              </a:pPr>
              <a:t>95</a:t>
            </a:fld>
            <a:endParaRPr lang="cs-CZ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="" xmlns:a16="http://schemas.microsoft.com/office/drawing/2014/main" id="{941653D5-DD85-5A42-8446-898050AA2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="" xmlns:a16="http://schemas.microsoft.com/office/drawing/2014/main" id="{C49128D5-4351-9905-DABF-3EA5F92A84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281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="" xmlns:a16="http://schemas.microsoft.com/office/drawing/2014/main" id="{D10BDDDF-33DF-B6D1-C27D-00F2A678F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A2AE745-C9D6-4D16-864C-5D0B84692030}" type="slidenum">
              <a:rPr lang="cs-CZ" altLang="en-US"/>
              <a:pPr>
                <a:spcBef>
                  <a:spcPct val="0"/>
                </a:spcBef>
              </a:pPr>
              <a:t>97</a:t>
            </a:fld>
            <a:endParaRPr lang="cs-CZ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="" xmlns:a16="http://schemas.microsoft.com/office/drawing/2014/main" id="{B7A3C317-E650-4458-6F9E-15B4E5E6F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="" xmlns:a16="http://schemas.microsoft.com/office/drawing/2014/main" id="{AC8E1EBD-3A2B-AD97-39DF-450B9887B3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73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rtlCol="0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5571A2-9617-4C69-AD6F-9E0938103DBC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484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Shape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Shape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5BC357-7A14-44E9-9298-E393518B494F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36051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EF024C-6DCB-45C0-B787-0527380900F4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85680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A9734E-AD0E-4988-99E3-634F119AB909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05520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EEEEEF-236C-4649-89D5-CE4267CF5843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11884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type="tbl" idx="1"/>
          </p:nvPr>
        </p:nvSpPr>
        <p:spPr/>
        <p:txBody>
          <a:bodyPr rtlCol="0"/>
          <a:lstStyle/>
          <a:p>
            <a:pPr lvl="0"/>
            <a:endParaRPr lang="cs-CZ" noProof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E17D8-4E22-442B-B519-BBA57BE071D0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902490793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2ACA35-907B-4369-87B7-5F158F8DE3C7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22101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rtlCol="0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rtlCol="0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BED2C0-F25A-441D-8D2A-8204947DA147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71213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B3050B-6D04-49A6-94FE-BCEBF6E72C0C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82572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Shap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683B9-22BF-41E9-B9E3-45E9EC88F3D9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6663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ECA8B-6FA0-42F0-AA2B-D75606E30177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2991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708F28-FCA3-48D5-A663-0B4E1B58194C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14860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3046FD-1083-48C6-92D7-35E68A844B06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39321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D65AB6-81CF-45A4-8AF9-332674976E0C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2137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2048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Klepnutím lze upravit styl předlohy nadpisů.</a:t>
            </a:r>
          </a:p>
        </p:txBody>
      </p:sp>
      <p:sp>
        <p:nvSpPr>
          <p:cNvPr id="20483" name="Text Placeholder 2048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Klepnutím lze upravit styly předlohy textu.</a:t>
            </a:r>
          </a:p>
          <a:p>
            <a:pPr lvl="1"/>
            <a:r>
              <a:rPr lang="cs-CZ" altLang="cs-CZ"/>
              <a:t>Druhá úroveň</a:t>
            </a:r>
          </a:p>
          <a:p>
            <a:pPr lvl="2"/>
            <a:r>
              <a:rPr lang="cs-CZ" altLang="cs-CZ"/>
              <a:t>Třetí úroveň</a:t>
            </a:r>
          </a:p>
          <a:p>
            <a:pPr lvl="3"/>
            <a:r>
              <a:rPr lang="cs-CZ" altLang="cs-CZ"/>
              <a:t>Čtvrtá úroveň</a:t>
            </a:r>
          </a:p>
          <a:p>
            <a:pPr lvl="4"/>
            <a:r>
              <a:rPr lang="cs-CZ" altLang="cs-CZ"/>
              <a:t>Pátá úroveň</a:t>
            </a:r>
          </a:p>
        </p:txBody>
      </p:sp>
      <p:sp>
        <p:nvSpPr>
          <p:cNvPr id="20484" name="Date Placeholder 2048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cs-CZ" altLang="cs-CZ"/>
          </a:p>
        </p:txBody>
      </p:sp>
      <p:sp>
        <p:nvSpPr>
          <p:cNvPr id="20485" name="Footer Placeholder 204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cs-CZ" altLang="cs-CZ"/>
          </a:p>
        </p:txBody>
      </p:sp>
      <p:sp>
        <p:nvSpPr>
          <p:cNvPr id="1030" name="Slide Number Placeholder 10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48C458-5877-491C-8207-AB0B0BB347AA}" type="slidenum">
              <a:rPr lang="cs-CZ" altLang="cs-CZ"/>
              <a:pPr/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marL="342900" indent="-342900" algn="ctr" defTabSz="-1387316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6pPr>
      <a:lvl7pPr marL="9144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7pPr>
      <a:lvl8pPr marL="13716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8pPr>
      <a:lvl9pPr marL="18288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9pPr>
    </p:titleStyle>
    <p:bodyStyle>
      <a:lvl1pPr marL="342900" indent="-342900" algn="l" defTabSz="-13873163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-13873163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defTabSz="-13873163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defTabSz="-1387316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defTabSz="-1387316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cs.wikipedia.org/wiki/Ge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.wikipedia.org/wiki/Ligan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5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w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6.wm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w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135.png"/><Relationship Id="rId7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8.bin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132.png"/><Relationship Id="rId10" Type="http://schemas.openxmlformats.org/officeDocument/2006/relationships/image" Target="../media/image134.png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0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13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4.bin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7.wmf"/><Relationship Id="rId9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oleObject" Target="../embeddings/oleObject1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oleObject" Target="../embeddings/oleObject23.bin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79.gi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78.gif"/><Relationship Id="rId4" Type="http://schemas.openxmlformats.org/officeDocument/2006/relationships/image" Target="../media/image37.wmf"/><Relationship Id="rId9" Type="http://schemas.openxmlformats.org/officeDocument/2006/relationships/image" Target="../media/image39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5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cs.wikipedia.org/wiki/Chlorofy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cs.wikipedia.org/wiki/Adsorb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cs.wikipedia.org/wiki/Ion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/>
          <a:lstStyle/>
          <a:p>
            <a:r>
              <a:rPr lang="cs-CZ" dirty="0"/>
              <a:t>Analytická chemie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1839" y="2388701"/>
            <a:ext cx="8566969" cy="3710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1. Analytická chemie kvalitativní 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jaké je chemické složení vzorku, 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jaké chemické sloučeniny jsou přítomny ve vzorku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elementární analýza-jednotlivé prvky mohou být přítomnz ve formě růyných sloučenin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2. Analytická chemie kvantitativní 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jaký je obsah jednotlivých chemických komponet</a:t>
            </a:r>
          </a:p>
          <a:p>
            <a:pPr marL="0" indent="0">
              <a:buNone/>
            </a:pPr>
            <a:endParaRPr lang="cs-CZ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cs-CZ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3. Analýza chemické struktury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jaká je vnitřní struktura jednotlivých molekul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funkční skupiny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symetrie</a:t>
            </a:r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2108" y="1843011"/>
            <a:ext cx="7886700" cy="34159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err="1">
                <a:solidFill>
                  <a:srgbClr val="FF0000"/>
                </a:solidFill>
              </a:rPr>
              <a:t>Chemick</a:t>
            </a:r>
            <a:r>
              <a:rPr lang="cs-CZ" sz="2100" dirty="0">
                <a:solidFill>
                  <a:srgbClr val="FF0000"/>
                </a:solidFill>
              </a:rPr>
              <a:t>ý obor zabývající se složením a strukturou látek</a:t>
            </a:r>
          </a:p>
        </p:txBody>
      </p:sp>
      <p:sp>
        <p:nvSpPr>
          <p:cNvPr id="7" name="AutoShape 2" descr="Výsledek obrázku pro ether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06" y="5058618"/>
            <a:ext cx="1436586" cy="445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8" y="4908866"/>
            <a:ext cx="1063862" cy="6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1945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>
                <a:solidFill>
                  <a:schemeClr val="accent2"/>
                </a:solidFill>
              </a:rPr>
              <a:t>SPEKTROSKOPIE</a:t>
            </a:r>
            <a:endParaRPr lang="cs-CZ" altLang="cs-CZ"/>
          </a:p>
        </p:txBody>
      </p:sp>
      <p:sp>
        <p:nvSpPr>
          <p:cNvPr id="19459" name="Shape 19458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266950"/>
          </a:xfrm>
          <a:noFill/>
        </p:spPr>
        <p:txBody>
          <a:bodyPr/>
          <a:lstStyle/>
          <a:p>
            <a:pPr defTabSz="914400" eaLnBrk="1" hangingPunct="1"/>
            <a:r>
              <a:rPr lang="cs-CZ" altLang="cs-CZ"/>
              <a:t>je založena na </a:t>
            </a:r>
            <a:r>
              <a:rPr lang="cs-CZ" altLang="cs-CZ" b="1"/>
              <a:t>vzájemném působení elektromagnetického záření se zkoumanou látkou</a:t>
            </a:r>
            <a:r>
              <a:rPr lang="cs-CZ" altLang="cs-CZ"/>
              <a:t>, při kterém dochází k </a:t>
            </a:r>
            <a:r>
              <a:rPr lang="cs-CZ" altLang="cs-CZ" b="1"/>
              <a:t>výměně energie</a:t>
            </a:r>
          </a:p>
          <a:p>
            <a:pPr defTabSz="914400" eaLnBrk="1" hangingPunct="1"/>
            <a:endParaRPr lang="cs-CZ" altLang="cs-CZ"/>
          </a:p>
          <a:p>
            <a:pPr defTabSz="914400" eaLnBrk="1" hangingPunct="1"/>
            <a:endParaRPr lang="cs-CZ" altLang="cs-CZ"/>
          </a:p>
        </p:txBody>
      </p:sp>
      <p:pic>
        <p:nvPicPr>
          <p:cNvPr id="25603" name="Rectangle 266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3924300"/>
            <a:ext cx="3773488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484"/>
            <a:ext cx="9144000" cy="55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774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="" xmlns:a16="http://schemas.microsoft.com/office/drawing/2014/main" id="{AA6D7C48-4ECA-7CC6-9788-910322783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36588"/>
            <a:ext cx="7559675" cy="399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b="1">
                <a:solidFill>
                  <a:srgbClr val="7030A0"/>
                </a:solidFill>
              </a:rPr>
              <a:t>Gelová chromatografie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>
                <a:solidFill>
                  <a:schemeClr val="accent2"/>
                </a:solidFill>
              </a:rPr>
              <a:t>také chromatografie na „molekulových sítech“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/>
              <a:t>dělení látek na gelu je založeno na velikosti molekul</a:t>
            </a:r>
          </a:p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"/>
            </a:pPr>
            <a:endParaRPr lang="cs-CZ" altLang="en-US" sz="2800"/>
          </a:p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"/>
            </a:pPr>
            <a:r>
              <a:rPr lang="cs-CZ" altLang="en-US" sz="2800">
                <a:solidFill>
                  <a:srgbClr val="9900FF"/>
                </a:solidFill>
              </a:rPr>
              <a:t>stacionární fáze je neionizovaný přírodní nebo syntetický </a:t>
            </a:r>
            <a:r>
              <a:rPr lang="cs-CZ" altLang="en-US" sz="2800">
                <a:solidFill>
                  <a:srgbClr val="9900FF"/>
                </a:solidFill>
                <a:hlinkClick r:id="rId3" tooltip="Gel"/>
              </a:rPr>
              <a:t>gel</a:t>
            </a:r>
            <a:r>
              <a:rPr lang="cs-CZ" altLang="en-US" sz="2800">
                <a:solidFill>
                  <a:srgbClr val="9900FF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>
              <a:solidFill>
                <a:srgbClr val="99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/>
          </a:p>
        </p:txBody>
      </p:sp>
      <p:pic>
        <p:nvPicPr>
          <p:cNvPr id="24579" name="Obrázek 3" descr="Gelová C.PNG">
            <a:extLst>
              <a:ext uri="{FF2B5EF4-FFF2-40B4-BE49-F238E27FC236}">
                <a16:creationId xmlns="" xmlns:a16="http://schemas.microsoft.com/office/drawing/2014/main" id="{06419FB5-CFAF-BDDA-F16C-7F9F77138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5" y="3284538"/>
            <a:ext cx="4437063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="" xmlns:a16="http://schemas.microsoft.com/office/drawing/2014/main" id="{A2EDCEEE-5A9A-1904-5D5F-EC51B44D3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36588"/>
            <a:ext cx="7559675" cy="578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b="1">
                <a:solidFill>
                  <a:srgbClr val="7030A0"/>
                </a:solidFill>
              </a:rPr>
              <a:t>Afinitní chromatografie</a:t>
            </a:r>
            <a:endParaRPr lang="cs-CZ" altLang="en-US" sz="2800" b="1">
              <a:solidFill>
                <a:srgbClr val="7030A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/>
              <a:t>využívá vlastnosti biologicky aktivní látky vytvářet specificky reverzibilní komplex s jinou molekulou </a:t>
            </a:r>
            <a:r>
              <a:rPr lang="cs-CZ" altLang="en-US" sz="2800">
                <a:solidFill>
                  <a:srgbClr val="990099"/>
                </a:solidFill>
              </a:rPr>
              <a:t>(chemická reakce).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>
                <a:solidFill>
                  <a:srgbClr val="9900FF"/>
                </a:solidFill>
              </a:rPr>
              <a:t>Stacionární fáze </a:t>
            </a:r>
            <a:r>
              <a:rPr lang="cs-CZ" altLang="en-US" sz="2800">
                <a:solidFill>
                  <a:srgbClr val="0070C0"/>
                </a:solidFill>
              </a:rPr>
              <a:t>obsahuje zakotvené </a:t>
            </a:r>
            <a:r>
              <a:rPr lang="cs-CZ" altLang="en-US" sz="2800" b="1">
                <a:solidFill>
                  <a:srgbClr val="0070C0"/>
                </a:solidFill>
                <a:hlinkClick r:id="rId3" tooltip="Ligand"/>
              </a:rPr>
              <a:t>ligandy</a:t>
            </a:r>
            <a:r>
              <a:rPr lang="cs-CZ" altLang="en-US" sz="2800" b="1">
                <a:solidFill>
                  <a:srgbClr val="0070C0"/>
                </a:solidFill>
              </a:rPr>
              <a:t>, </a:t>
            </a:r>
            <a:r>
              <a:rPr lang="cs-CZ" altLang="en-US" sz="2800">
                <a:solidFill>
                  <a:srgbClr val="0070C0"/>
                </a:solidFill>
              </a:rPr>
              <a:t>na které se rozdělovaná látka váže.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/>
              <a:t>Jestliže jednu složku navážeme na vhodný nosič, potom můžeme druhou látku izolovat a kvantitativně stanovit.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/>
              <a:t>Např. </a:t>
            </a:r>
            <a:r>
              <a:rPr lang="cs-CZ" altLang="en-US" sz="2000" b="1">
                <a:solidFill>
                  <a:srgbClr val="0070C0"/>
                </a:solidFill>
              </a:rPr>
              <a:t>antigen-protilátka</a:t>
            </a:r>
            <a:r>
              <a:rPr lang="cs-CZ" altLang="en-US" sz="2000"/>
              <a:t>, enzym-substrát,…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/>
              <a:t>Potom je zpravidla nutné změnit složení eluentu, aby nastala disociace komplexu a abychom získali přečištěný materiál.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000">
                <a:solidFill>
                  <a:schemeClr val="accent2"/>
                </a:solidFill>
              </a:rPr>
              <a:t>Typickým příkladem použití afinitní chromatografie je isolace albuminu z lidského séra. 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>
            <a:extLst>
              <a:ext uri="{FF2B5EF4-FFF2-40B4-BE49-F238E27FC236}">
                <a16:creationId xmlns="" xmlns:a16="http://schemas.microsoft.com/office/drawing/2014/main" id="{4E11931E-4F53-F32E-ACBA-7C4F2DAD7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cs-CZ" altLang="en-US" sz="4000" b="1">
                <a:solidFill>
                  <a:srgbClr val="0066FF"/>
                </a:solidFill>
              </a:rPr>
              <a:t>Afinitní chromatografie</a:t>
            </a:r>
          </a:p>
        </p:txBody>
      </p:sp>
      <p:pic>
        <p:nvPicPr>
          <p:cNvPr id="28675" name="Obrázek 3" descr="affinity-chromatography.gif">
            <a:extLst>
              <a:ext uri="{FF2B5EF4-FFF2-40B4-BE49-F238E27FC236}">
                <a16:creationId xmlns="" xmlns:a16="http://schemas.microsoft.com/office/drawing/2014/main" id="{206563B4-5A90-3146-D2BE-4C5D7C6BA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136650"/>
            <a:ext cx="8404225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ovéPole 4">
            <a:extLst>
              <a:ext uri="{FF2B5EF4-FFF2-40B4-BE49-F238E27FC236}">
                <a16:creationId xmlns="" xmlns:a16="http://schemas.microsoft.com/office/drawing/2014/main" id="{66EED28F-2741-2148-CB52-FC260CAB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2060575"/>
            <a:ext cx="5400675" cy="831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1800">
                <a:solidFill>
                  <a:schemeClr val="bg1"/>
                </a:solidFill>
              </a:rPr>
              <a:t>llllll</a:t>
            </a:r>
            <a:r>
              <a:rPr lang="cs-CZ" altLang="en-US" sz="4800">
                <a:solidFill>
                  <a:schemeClr val="bg1"/>
                </a:solidFill>
              </a:rPr>
              <a:t>ppppp</a:t>
            </a:r>
            <a:endParaRPr lang="cs-CZ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="" xmlns:a16="http://schemas.microsoft.com/office/drawing/2014/main" id="{F7AB05E2-1819-89DE-6E8A-1E06B91D4F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935038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cs-CZ" altLang="en-US" sz="4000">
                <a:solidFill>
                  <a:srgbClr val="FF0000"/>
                </a:solidFill>
              </a:rPr>
              <a:t>Planární (plošná) chromatografie</a:t>
            </a:r>
          </a:p>
        </p:txBody>
      </p:sp>
      <p:pic>
        <p:nvPicPr>
          <p:cNvPr id="32771" name="Obrázek 3" descr="TLC.png">
            <a:extLst>
              <a:ext uri="{FF2B5EF4-FFF2-40B4-BE49-F238E27FC236}">
                <a16:creationId xmlns="" xmlns:a16="http://schemas.microsoft.com/office/drawing/2014/main" id="{780AE946-4AEB-F863-4B19-D8AF2CC01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412875"/>
            <a:ext cx="8856662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Obrázek 4" descr="thin_layer_chromatography_1110.jpg">
            <a:extLst>
              <a:ext uri="{FF2B5EF4-FFF2-40B4-BE49-F238E27FC236}">
                <a16:creationId xmlns="" xmlns:a16="http://schemas.microsoft.com/office/drawing/2014/main" id="{4DF3BB79-75C8-7111-702D-76335BEDC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508500"/>
            <a:ext cx="2166938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id="{13A42A9C-2291-58CD-2094-600927D2AD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341438"/>
            <a:ext cx="8280400" cy="1800225"/>
          </a:xfrm>
        </p:spPr>
        <p:txBody>
          <a:bodyPr/>
          <a:lstStyle/>
          <a:p>
            <a:pPr eaLnBrk="1" hangingPunct="1"/>
            <a:r>
              <a:rPr lang="cs-CZ" altLang="en-US" sz="4000"/>
              <a:t>Příklad:</a:t>
            </a:r>
            <a:br>
              <a:rPr lang="cs-CZ" altLang="en-US" sz="4000"/>
            </a:br>
            <a:r>
              <a:rPr lang="cs-CZ" altLang="en-US" sz="4000"/>
              <a:t>Papírová chromatografie</a:t>
            </a:r>
            <a:br>
              <a:rPr lang="cs-CZ" altLang="en-US" sz="4000"/>
            </a:br>
            <a:r>
              <a:rPr lang="cs-CZ" altLang="en-US" sz="4000"/>
              <a:t> Toxilab (Merck)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>
            <a:extLst>
              <a:ext uri="{FF2B5EF4-FFF2-40B4-BE49-F238E27FC236}">
                <a16:creationId xmlns="" xmlns:a16="http://schemas.microsoft.com/office/drawing/2014/main" id="{45AA31A6-FC04-409E-E73D-A0E6A94E10C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4067175" cy="3068638"/>
            <a:chOff x="1417" y="3238"/>
            <a:chExt cx="4320" cy="3240"/>
          </a:xfrm>
        </p:grpSpPr>
        <p:pic>
          <p:nvPicPr>
            <p:cNvPr id="38928" name="Picture 3" descr="TLC_Toxilab 007">
              <a:extLst>
                <a:ext uri="{FF2B5EF4-FFF2-40B4-BE49-F238E27FC236}">
                  <a16:creationId xmlns="" xmlns:a16="http://schemas.microsoft.com/office/drawing/2014/main" id="{8899AA61-198F-6C07-BB61-3F5372EB7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" y="3238"/>
              <a:ext cx="4320" cy="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9" name="Text Box 4">
              <a:extLst>
                <a:ext uri="{FF2B5EF4-FFF2-40B4-BE49-F238E27FC236}">
                  <a16:creationId xmlns="" xmlns:a16="http://schemas.microsoft.com/office/drawing/2014/main" id="{5233732B-2906-0997-33A1-357EFAF45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7" y="5932"/>
              <a:ext cx="14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200" b="1"/>
                <a:t>Obr.3.5</a:t>
              </a:r>
              <a:endParaRPr lang="cs-CZ" altLang="en-US" sz="1800"/>
            </a:p>
          </p:txBody>
        </p:sp>
      </p:grpSp>
      <p:grpSp>
        <p:nvGrpSpPr>
          <p:cNvPr id="38915" name="Group 5">
            <a:extLst>
              <a:ext uri="{FF2B5EF4-FFF2-40B4-BE49-F238E27FC236}">
                <a16:creationId xmlns="" xmlns:a16="http://schemas.microsoft.com/office/drawing/2014/main" id="{24B0FA23-17E8-50EC-EE70-57356E96A1E7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0"/>
            <a:ext cx="4500562" cy="2997200"/>
            <a:chOff x="5917" y="3208"/>
            <a:chExt cx="4320" cy="3234"/>
          </a:xfrm>
        </p:grpSpPr>
        <p:pic>
          <p:nvPicPr>
            <p:cNvPr id="38926" name="Picture 6" descr="TLC_Toxilab 023">
              <a:extLst>
                <a:ext uri="{FF2B5EF4-FFF2-40B4-BE49-F238E27FC236}">
                  <a16:creationId xmlns="" xmlns:a16="http://schemas.microsoft.com/office/drawing/2014/main" id="{AFE92DE7-12E8-80BB-B8D6-7C34DCFB1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" y="3208"/>
              <a:ext cx="4320" cy="3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7" name="Text Box 7">
              <a:extLst>
                <a:ext uri="{FF2B5EF4-FFF2-40B4-BE49-F238E27FC236}">
                  <a16:creationId xmlns="" xmlns:a16="http://schemas.microsoft.com/office/drawing/2014/main" id="{91290B40-561F-E3B3-38A4-4F2AC9BD8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2" y="5902"/>
              <a:ext cx="14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200" b="1"/>
                <a:t>Obr.3.6</a:t>
              </a:r>
              <a:endParaRPr lang="cs-CZ" altLang="en-US" sz="1800"/>
            </a:p>
          </p:txBody>
        </p:sp>
      </p:grpSp>
      <p:grpSp>
        <p:nvGrpSpPr>
          <p:cNvPr id="38916" name="Group 8">
            <a:extLst>
              <a:ext uri="{FF2B5EF4-FFF2-40B4-BE49-F238E27FC236}">
                <a16:creationId xmlns="" xmlns:a16="http://schemas.microsoft.com/office/drawing/2014/main" id="{DE907485-BA84-0EA9-0B7F-A04183D20974}"/>
              </a:ext>
            </a:extLst>
          </p:cNvPr>
          <p:cNvGrpSpPr>
            <a:grpSpLocks/>
          </p:cNvGrpSpPr>
          <p:nvPr/>
        </p:nvGrpSpPr>
        <p:grpSpPr bwMode="auto">
          <a:xfrm>
            <a:off x="0" y="3500438"/>
            <a:ext cx="3995738" cy="3357562"/>
            <a:chOff x="1417" y="8171"/>
            <a:chExt cx="4320" cy="3236"/>
          </a:xfrm>
        </p:grpSpPr>
        <p:pic>
          <p:nvPicPr>
            <p:cNvPr id="38924" name="Picture 9" descr="TLC_Toxilab 024">
              <a:extLst>
                <a:ext uri="{FF2B5EF4-FFF2-40B4-BE49-F238E27FC236}">
                  <a16:creationId xmlns="" xmlns:a16="http://schemas.microsoft.com/office/drawing/2014/main" id="{47AAFDD8-2673-EFD8-C016-50386A194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" y="8171"/>
              <a:ext cx="4320" cy="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5" name="Text Box 10">
              <a:extLst>
                <a:ext uri="{FF2B5EF4-FFF2-40B4-BE49-F238E27FC236}">
                  <a16:creationId xmlns="" xmlns:a16="http://schemas.microsoft.com/office/drawing/2014/main" id="{37A35051-7A6E-3F68-00BA-C980903641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10867"/>
              <a:ext cx="14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200" b="1"/>
                <a:t>Obr.3.7</a:t>
              </a:r>
              <a:endParaRPr lang="cs-CZ" altLang="en-US" sz="1800"/>
            </a:p>
          </p:txBody>
        </p:sp>
      </p:grpSp>
      <p:grpSp>
        <p:nvGrpSpPr>
          <p:cNvPr id="38917" name="Group 11">
            <a:extLst>
              <a:ext uri="{FF2B5EF4-FFF2-40B4-BE49-F238E27FC236}">
                <a16:creationId xmlns="" xmlns:a16="http://schemas.microsoft.com/office/drawing/2014/main" id="{6D4B9880-E853-292B-7AC5-64D58E1C119C}"/>
              </a:ext>
            </a:extLst>
          </p:cNvPr>
          <p:cNvGrpSpPr>
            <a:grpSpLocks/>
          </p:cNvGrpSpPr>
          <p:nvPr/>
        </p:nvGrpSpPr>
        <p:grpSpPr bwMode="auto">
          <a:xfrm>
            <a:off x="4427538" y="3500438"/>
            <a:ext cx="4716462" cy="3357562"/>
            <a:chOff x="5917" y="8171"/>
            <a:chExt cx="4320" cy="3258"/>
          </a:xfrm>
        </p:grpSpPr>
        <p:pic>
          <p:nvPicPr>
            <p:cNvPr id="38922" name="Picture 12" descr="TLC_Toxilab 025">
              <a:extLst>
                <a:ext uri="{FF2B5EF4-FFF2-40B4-BE49-F238E27FC236}">
                  <a16:creationId xmlns="" xmlns:a16="http://schemas.microsoft.com/office/drawing/2014/main" id="{59346F05-B55F-152C-229F-6A826323E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" y="8171"/>
              <a:ext cx="4320" cy="3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3" name="Text Box 13">
              <a:extLst>
                <a:ext uri="{FF2B5EF4-FFF2-40B4-BE49-F238E27FC236}">
                  <a16:creationId xmlns="" xmlns:a16="http://schemas.microsoft.com/office/drawing/2014/main" id="{B2939812-61A7-41AD-930C-36F38EFA7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7" y="10882"/>
              <a:ext cx="144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cs-CZ" altLang="en-US" sz="1200" b="1"/>
                <a:t>Obr.3.8</a:t>
              </a:r>
              <a:endParaRPr lang="cs-CZ" altLang="en-US" sz="1800"/>
            </a:p>
          </p:txBody>
        </p:sp>
      </p:grpSp>
      <p:sp>
        <p:nvSpPr>
          <p:cNvPr id="38918" name="Text Box 14">
            <a:extLst>
              <a:ext uri="{FF2B5EF4-FFF2-40B4-BE49-F238E27FC236}">
                <a16:creationId xmlns="" xmlns:a16="http://schemas.microsoft.com/office/drawing/2014/main" id="{C884BD55-E782-54AE-6B72-F69DB2B85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08275"/>
            <a:ext cx="3384550" cy="3667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chemeClr val="bg1"/>
                </a:solidFill>
              </a:rPr>
              <a:t>Vložení terčíku na start</a:t>
            </a:r>
          </a:p>
        </p:txBody>
      </p:sp>
      <p:sp>
        <p:nvSpPr>
          <p:cNvPr id="38919" name="Text Box 15">
            <a:extLst>
              <a:ext uri="{FF2B5EF4-FFF2-40B4-BE49-F238E27FC236}">
                <a16:creationId xmlns="" xmlns:a16="http://schemas.microsoft.com/office/drawing/2014/main" id="{92CDBCF4-44BF-7B6F-AB4A-212C08FA2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565400"/>
            <a:ext cx="3384550" cy="3667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chemeClr val="bg1"/>
                </a:solidFill>
              </a:rPr>
              <a:t>Vyvíjení chromatogramu</a:t>
            </a:r>
          </a:p>
        </p:txBody>
      </p:sp>
      <p:sp>
        <p:nvSpPr>
          <p:cNvPr id="38920" name="Text Box 16">
            <a:extLst>
              <a:ext uri="{FF2B5EF4-FFF2-40B4-BE49-F238E27FC236}">
                <a16:creationId xmlns="" xmlns:a16="http://schemas.microsoft.com/office/drawing/2014/main" id="{A5084E29-33B8-B73B-9BC9-B4F0CBA3A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08725"/>
            <a:ext cx="3384550" cy="3667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chemeClr val="bg1"/>
                </a:solidFill>
              </a:rPr>
              <a:t>Fixace chromatogramu</a:t>
            </a:r>
          </a:p>
        </p:txBody>
      </p:sp>
      <p:sp>
        <p:nvSpPr>
          <p:cNvPr id="38921" name="Text Box 17">
            <a:extLst>
              <a:ext uri="{FF2B5EF4-FFF2-40B4-BE49-F238E27FC236}">
                <a16:creationId xmlns="" xmlns:a16="http://schemas.microsoft.com/office/drawing/2014/main" id="{3C8E7A54-CF75-FD5A-4B60-C33E9A3B3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6308725"/>
            <a:ext cx="3384550" cy="3667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chemeClr val="bg1"/>
                </a:solidFill>
              </a:rPr>
              <a:t>Barvení chromatogramu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4" descr="TLC_Toxilab 014">
            <a:extLst>
              <a:ext uri="{FF2B5EF4-FFF2-40B4-BE49-F238E27FC236}">
                <a16:creationId xmlns="" xmlns:a16="http://schemas.microsoft.com/office/drawing/2014/main" id="{5D874C97-64B9-D32E-5903-F82AE766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5">
            <a:extLst>
              <a:ext uri="{FF2B5EF4-FFF2-40B4-BE49-F238E27FC236}">
                <a16:creationId xmlns="" xmlns:a16="http://schemas.microsoft.com/office/drawing/2014/main" id="{0231EA4A-BDA6-D4E2-2EC0-1699BF855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589588"/>
            <a:ext cx="936625" cy="3667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chemeClr val="bg1"/>
                </a:solidFill>
              </a:rPr>
              <a:t>2 min</a:t>
            </a:r>
          </a:p>
        </p:txBody>
      </p:sp>
      <p:sp>
        <p:nvSpPr>
          <p:cNvPr id="40964" name="Text Box 6">
            <a:extLst>
              <a:ext uri="{FF2B5EF4-FFF2-40B4-BE49-F238E27FC236}">
                <a16:creationId xmlns="" xmlns:a16="http://schemas.microsoft.com/office/drawing/2014/main" id="{5924C6DA-A28B-643C-FCE7-AFA773682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89588"/>
            <a:ext cx="936625" cy="3667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chemeClr val="bg1"/>
                </a:solidFill>
              </a:rPr>
              <a:t>4 min</a:t>
            </a:r>
          </a:p>
        </p:txBody>
      </p:sp>
      <p:sp>
        <p:nvSpPr>
          <p:cNvPr id="40965" name="Text Box 7">
            <a:extLst>
              <a:ext uri="{FF2B5EF4-FFF2-40B4-BE49-F238E27FC236}">
                <a16:creationId xmlns="" xmlns:a16="http://schemas.microsoft.com/office/drawing/2014/main" id="{07D1A4A6-00AA-D652-D24B-9662375A8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5661025"/>
            <a:ext cx="936625" cy="3667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chemeClr val="bg1"/>
                </a:solidFill>
              </a:rPr>
              <a:t>6 min</a:t>
            </a:r>
          </a:p>
        </p:txBody>
      </p:sp>
      <p:sp>
        <p:nvSpPr>
          <p:cNvPr id="40966" name="Text Box 8">
            <a:extLst>
              <a:ext uri="{FF2B5EF4-FFF2-40B4-BE49-F238E27FC236}">
                <a16:creationId xmlns="" xmlns:a16="http://schemas.microsoft.com/office/drawing/2014/main" id="{2BB7B729-B4F8-87ED-EB36-EFFC11C19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661025"/>
            <a:ext cx="936625" cy="3667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chemeClr val="bg1"/>
                </a:solidFill>
              </a:rPr>
              <a:t>8 min</a:t>
            </a:r>
          </a:p>
        </p:txBody>
      </p:sp>
      <p:sp>
        <p:nvSpPr>
          <p:cNvPr id="40967" name="Text Box 9">
            <a:extLst>
              <a:ext uri="{FF2B5EF4-FFF2-40B4-BE49-F238E27FC236}">
                <a16:creationId xmlns="" xmlns:a16="http://schemas.microsoft.com/office/drawing/2014/main" id="{5A28F0DA-4A0C-F6F9-8A2B-6ECF78A0E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6985000" cy="5191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800" b="1">
                <a:solidFill>
                  <a:schemeClr val="bg1"/>
                </a:solidFill>
              </a:rPr>
              <a:t>Časový průběh vyvíjení chromatogramu</a:t>
            </a: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="" xmlns:a16="http://schemas.microsoft.com/office/drawing/2014/main" id="{930EC702-CAFB-A74A-9988-949D7FE9B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981075"/>
            <a:ext cx="9251950" cy="3168650"/>
          </a:xfrm>
        </p:spPr>
        <p:txBody>
          <a:bodyPr/>
          <a:lstStyle/>
          <a:p>
            <a:pPr eaLnBrk="1" hangingPunct="1"/>
            <a:r>
              <a:rPr lang="cs-CZ" altLang="en-US" sz="4000">
                <a:solidFill>
                  <a:srgbClr val="002060"/>
                </a:solidFill>
              </a:rPr>
              <a:t>Příklad</a:t>
            </a:r>
            <a:br>
              <a:rPr lang="cs-CZ" altLang="en-US" sz="4000">
                <a:solidFill>
                  <a:srgbClr val="002060"/>
                </a:solidFill>
              </a:rPr>
            </a:br>
            <a:r>
              <a:rPr lang="cs-CZ" altLang="en-US" sz="3600">
                <a:solidFill>
                  <a:srgbClr val="002060"/>
                </a:solidFill>
              </a:rPr>
              <a:t>Vysokoúčinná kapalinová chromatografie</a:t>
            </a:r>
            <a:br>
              <a:rPr lang="cs-CZ" altLang="en-US" sz="3600">
                <a:solidFill>
                  <a:srgbClr val="002060"/>
                </a:solidFill>
              </a:rPr>
            </a:br>
            <a:r>
              <a:rPr lang="cs-CZ" altLang="en-US" sz="3200">
                <a:solidFill>
                  <a:srgbClr val="002060"/>
                </a:solidFill>
              </a:rPr>
              <a:t>HPLC (High Performance Liquid Chromatography</a:t>
            </a:r>
            <a:r>
              <a:rPr lang="cs-CZ" altLang="en-US" sz="3200"/>
              <a:t>)</a:t>
            </a: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="" xmlns:a16="http://schemas.microsoft.com/office/drawing/2014/main" id="{A743DF6A-73B4-3174-DB7E-901939B61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en-US"/>
              <a:t>HPLC – přístroj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="" xmlns:a16="http://schemas.microsoft.com/office/drawing/2014/main" id="{A51D3EC8-E213-AF30-9D6E-AB5652CF9F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 sz="2800"/>
          </a:p>
        </p:txBody>
      </p:sp>
      <p:pic>
        <p:nvPicPr>
          <p:cNvPr id="47108" name="Picture 4" descr="HPLC%201200%20Series">
            <a:extLst>
              <a:ext uri="{FF2B5EF4-FFF2-40B4-BE49-F238E27FC236}">
                <a16:creationId xmlns="" xmlns:a16="http://schemas.microsoft.com/office/drawing/2014/main" id="{542B9D83-B1D9-77AC-D9D8-93EA8026E0A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04025" y="1484313"/>
            <a:ext cx="2130425" cy="5035550"/>
          </a:xfrm>
          <a:noFill/>
        </p:spPr>
      </p:pic>
      <p:pic>
        <p:nvPicPr>
          <p:cNvPr id="47109" name="Picture 5" descr="microHPLC">
            <a:extLst>
              <a:ext uri="{FF2B5EF4-FFF2-40B4-BE49-F238E27FC236}">
                <a16:creationId xmlns="" xmlns:a16="http://schemas.microsoft.com/office/drawing/2014/main" id="{82091EB5-FB73-70CF-C85E-A539B113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0500"/>
            <a:ext cx="6715125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 2764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 dirty="0"/>
              <a:t>ENERGIE JE KVANTOVÁNA</a:t>
            </a:r>
          </a:p>
        </p:txBody>
      </p:sp>
      <p:graphicFrame>
        <p:nvGraphicFramePr>
          <p:cNvPr id="614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969763"/>
              </p:ext>
            </p:extLst>
          </p:nvPr>
        </p:nvGraphicFramePr>
        <p:xfrm>
          <a:off x="4485667" y="4186812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Rovnice" r:id="rId3" imgW="114120" imgH="215640" progId="Equation.3">
                  <p:embed/>
                </p:oleObj>
              </mc:Choice>
              <mc:Fallback>
                <p:oleObj name="Rovnice" r:id="rId3" imgW="114120" imgH="215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5667" y="4186812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7" name="Group 28"/>
          <p:cNvGrpSpPr>
            <a:grpSpLocks/>
          </p:cNvGrpSpPr>
          <p:nvPr/>
        </p:nvGrpSpPr>
        <p:grpSpPr bwMode="auto">
          <a:xfrm>
            <a:off x="347055" y="2391350"/>
            <a:ext cx="2808287" cy="1806575"/>
            <a:chOff x="237" y="863"/>
            <a:chExt cx="1769" cy="1138"/>
          </a:xfrm>
        </p:grpSpPr>
        <p:sp>
          <p:nvSpPr>
            <p:cNvPr id="6165" name="Rectangle 6164"/>
            <p:cNvSpPr>
              <a:spLocks noChangeArrowheads="1"/>
            </p:cNvSpPr>
            <p:nvPr/>
          </p:nvSpPr>
          <p:spPr bwMode="auto">
            <a:xfrm>
              <a:off x="509" y="863"/>
              <a:ext cx="1497" cy="908"/>
            </a:xfrm>
            <a:prstGeom prst="rect">
              <a:avLst/>
            </a:prstGeom>
            <a:solidFill>
              <a:srgbClr val="66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cs-CZ" altLang="cs-CZ"/>
            </a:p>
          </p:txBody>
        </p:sp>
        <p:sp>
          <p:nvSpPr>
            <p:cNvPr id="6166" name="Straight Connector 6165"/>
            <p:cNvSpPr>
              <a:spLocks noChangeShapeType="1"/>
            </p:cNvSpPr>
            <p:nvPr/>
          </p:nvSpPr>
          <p:spPr bwMode="auto">
            <a:xfrm flipV="1">
              <a:off x="509" y="863"/>
              <a:ext cx="0" cy="90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67" name="Straight Connector 6166"/>
            <p:cNvSpPr>
              <a:spLocks noChangeShapeType="1"/>
            </p:cNvSpPr>
            <p:nvPr/>
          </p:nvSpPr>
          <p:spPr bwMode="auto">
            <a:xfrm>
              <a:off x="509" y="1770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68" name="Straight Connector 6167"/>
            <p:cNvSpPr>
              <a:spLocks noChangeShapeType="1"/>
            </p:cNvSpPr>
            <p:nvPr/>
          </p:nvSpPr>
          <p:spPr bwMode="auto">
            <a:xfrm>
              <a:off x="509" y="1407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69" name="Straight Connector 6168"/>
            <p:cNvSpPr>
              <a:spLocks noChangeShapeType="1"/>
            </p:cNvSpPr>
            <p:nvPr/>
          </p:nvSpPr>
          <p:spPr bwMode="auto">
            <a:xfrm flipV="1">
              <a:off x="690" y="1407"/>
              <a:ext cx="0" cy="36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70" name="Straight Connector 6169"/>
            <p:cNvSpPr>
              <a:spLocks noChangeShapeType="1"/>
            </p:cNvSpPr>
            <p:nvPr/>
          </p:nvSpPr>
          <p:spPr bwMode="auto">
            <a:xfrm flipV="1">
              <a:off x="1053" y="1589"/>
              <a:ext cx="0" cy="1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71" name="Straight Connector 6170"/>
            <p:cNvSpPr>
              <a:spLocks noChangeShapeType="1"/>
            </p:cNvSpPr>
            <p:nvPr/>
          </p:nvSpPr>
          <p:spPr bwMode="auto">
            <a:xfrm>
              <a:off x="509" y="1589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72" name="TextBox 6171"/>
            <p:cNvSpPr txBox="1">
              <a:spLocks noChangeArrowheads="1"/>
            </p:cNvSpPr>
            <p:nvPr/>
          </p:nvSpPr>
          <p:spPr bwMode="auto">
            <a:xfrm>
              <a:off x="237" y="1634"/>
              <a:ext cx="3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0</a:t>
              </a:r>
            </a:p>
          </p:txBody>
        </p:sp>
        <p:sp>
          <p:nvSpPr>
            <p:cNvPr id="6173" name="TextBox 6172"/>
            <p:cNvSpPr txBox="1">
              <a:spLocks noChangeArrowheads="1"/>
            </p:cNvSpPr>
            <p:nvPr/>
          </p:nvSpPr>
          <p:spPr bwMode="auto">
            <a:xfrm>
              <a:off x="237" y="1453"/>
              <a:ext cx="3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1</a:t>
              </a:r>
            </a:p>
          </p:txBody>
        </p:sp>
        <p:sp>
          <p:nvSpPr>
            <p:cNvPr id="6174" name="TextBox 6173"/>
            <p:cNvSpPr txBox="1">
              <a:spLocks noChangeArrowheads="1"/>
            </p:cNvSpPr>
            <p:nvPr/>
          </p:nvSpPr>
          <p:spPr bwMode="auto">
            <a:xfrm>
              <a:off x="237" y="1271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2</a:t>
              </a:r>
            </a:p>
          </p:txBody>
        </p:sp>
        <p:sp>
          <p:nvSpPr>
            <p:cNvPr id="6175" name="TextBox 6174"/>
            <p:cNvSpPr txBox="1">
              <a:spLocks noChangeArrowheads="1"/>
            </p:cNvSpPr>
            <p:nvPr/>
          </p:nvSpPr>
          <p:spPr bwMode="auto">
            <a:xfrm>
              <a:off x="600" y="1770"/>
              <a:ext cx="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</a:t>
              </a:r>
              <a:r>
                <a:rPr lang="cs-CZ" altLang="cs-CZ" baseline="-25000">
                  <a:sym typeface="Symbol" pitchFamily="18" charset="2"/>
                </a:rPr>
                <a:t>2</a:t>
              </a:r>
            </a:p>
          </p:txBody>
        </p:sp>
        <p:sp>
          <p:nvSpPr>
            <p:cNvPr id="6176" name="Rectangle 6175"/>
            <p:cNvSpPr>
              <a:spLocks noChangeArrowheads="1"/>
            </p:cNvSpPr>
            <p:nvPr/>
          </p:nvSpPr>
          <p:spPr bwMode="auto">
            <a:xfrm>
              <a:off x="917" y="177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 </a:t>
              </a:r>
              <a:r>
                <a:rPr lang="cs-CZ" altLang="cs-CZ" baseline="-25000">
                  <a:sym typeface="Symbol" pitchFamily="18" charset="2"/>
                </a:rPr>
                <a:t>1</a:t>
              </a:r>
            </a:p>
          </p:txBody>
        </p:sp>
      </p:grpSp>
      <p:grpSp>
        <p:nvGrpSpPr>
          <p:cNvPr id="6148" name="Group 41"/>
          <p:cNvGrpSpPr>
            <a:grpSpLocks/>
          </p:cNvGrpSpPr>
          <p:nvPr/>
        </p:nvGrpSpPr>
        <p:grpSpPr bwMode="auto">
          <a:xfrm>
            <a:off x="313717" y="4863087"/>
            <a:ext cx="2808288" cy="1806575"/>
            <a:chOff x="3288" y="2432"/>
            <a:chExt cx="1769" cy="1138"/>
          </a:xfrm>
        </p:grpSpPr>
        <p:sp>
          <p:nvSpPr>
            <p:cNvPr id="6153" name="Rectangle 6152"/>
            <p:cNvSpPr>
              <a:spLocks noChangeArrowheads="1"/>
            </p:cNvSpPr>
            <p:nvPr/>
          </p:nvSpPr>
          <p:spPr bwMode="auto">
            <a:xfrm>
              <a:off x="3560" y="2432"/>
              <a:ext cx="1497" cy="908"/>
            </a:xfrm>
            <a:prstGeom prst="rect">
              <a:avLst/>
            </a:prstGeom>
            <a:solidFill>
              <a:srgbClr val="F8B2A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cs-CZ" altLang="cs-CZ"/>
            </a:p>
          </p:txBody>
        </p:sp>
        <p:sp>
          <p:nvSpPr>
            <p:cNvPr id="6154" name="Straight Connector 6153"/>
            <p:cNvSpPr>
              <a:spLocks noChangeShapeType="1"/>
            </p:cNvSpPr>
            <p:nvPr/>
          </p:nvSpPr>
          <p:spPr bwMode="auto">
            <a:xfrm flipV="1">
              <a:off x="3560" y="2432"/>
              <a:ext cx="0" cy="90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55" name="Straight Connector 6154"/>
            <p:cNvSpPr>
              <a:spLocks noChangeShapeType="1"/>
            </p:cNvSpPr>
            <p:nvPr/>
          </p:nvSpPr>
          <p:spPr bwMode="auto">
            <a:xfrm>
              <a:off x="3560" y="3339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56" name="Straight Connector 6155"/>
            <p:cNvSpPr>
              <a:spLocks noChangeShapeType="1"/>
            </p:cNvSpPr>
            <p:nvPr/>
          </p:nvSpPr>
          <p:spPr bwMode="auto">
            <a:xfrm>
              <a:off x="3833" y="3022"/>
              <a:ext cx="0" cy="31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57" name="Straight Connector 6156"/>
            <p:cNvSpPr>
              <a:spLocks noChangeShapeType="1"/>
            </p:cNvSpPr>
            <p:nvPr/>
          </p:nvSpPr>
          <p:spPr bwMode="auto">
            <a:xfrm>
              <a:off x="3560" y="3022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58" name="Straight Connector 6157"/>
            <p:cNvSpPr>
              <a:spLocks noChangeShapeType="1"/>
            </p:cNvSpPr>
            <p:nvPr/>
          </p:nvSpPr>
          <p:spPr bwMode="auto">
            <a:xfrm>
              <a:off x="3560" y="3158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59" name="Straight Connector 6158"/>
            <p:cNvSpPr>
              <a:spLocks noChangeShapeType="1"/>
            </p:cNvSpPr>
            <p:nvPr/>
          </p:nvSpPr>
          <p:spPr bwMode="auto">
            <a:xfrm>
              <a:off x="4468" y="3158"/>
              <a:ext cx="0" cy="18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6160" name="TextBox 6159"/>
            <p:cNvSpPr txBox="1">
              <a:spLocks noChangeArrowheads="1"/>
            </p:cNvSpPr>
            <p:nvPr/>
          </p:nvSpPr>
          <p:spPr bwMode="auto">
            <a:xfrm>
              <a:off x="3288" y="2840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2</a:t>
              </a:r>
            </a:p>
          </p:txBody>
        </p:sp>
        <p:sp>
          <p:nvSpPr>
            <p:cNvPr id="6161" name="TextBox 6160"/>
            <p:cNvSpPr txBox="1">
              <a:spLocks noChangeArrowheads="1"/>
            </p:cNvSpPr>
            <p:nvPr/>
          </p:nvSpPr>
          <p:spPr bwMode="auto">
            <a:xfrm>
              <a:off x="3288" y="3022"/>
              <a:ext cx="3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1</a:t>
              </a:r>
            </a:p>
          </p:txBody>
        </p:sp>
        <p:sp>
          <p:nvSpPr>
            <p:cNvPr id="6162" name="TextBox 6161"/>
            <p:cNvSpPr txBox="1">
              <a:spLocks noChangeArrowheads="1"/>
            </p:cNvSpPr>
            <p:nvPr/>
          </p:nvSpPr>
          <p:spPr bwMode="auto">
            <a:xfrm>
              <a:off x="3288" y="3203"/>
              <a:ext cx="3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0</a:t>
              </a:r>
            </a:p>
          </p:txBody>
        </p:sp>
        <p:sp>
          <p:nvSpPr>
            <p:cNvPr id="6163" name="Rectangle 6162"/>
            <p:cNvSpPr>
              <a:spLocks noChangeArrowheads="1"/>
            </p:cNvSpPr>
            <p:nvPr/>
          </p:nvSpPr>
          <p:spPr bwMode="auto">
            <a:xfrm>
              <a:off x="3696" y="3339"/>
              <a:ext cx="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</a:t>
              </a:r>
              <a:r>
                <a:rPr lang="cs-CZ" altLang="cs-CZ" baseline="-25000">
                  <a:sym typeface="Symbol" pitchFamily="18" charset="2"/>
                </a:rPr>
                <a:t>2</a:t>
              </a:r>
            </a:p>
          </p:txBody>
        </p:sp>
        <p:sp>
          <p:nvSpPr>
            <p:cNvPr id="6164" name="Rectangle 6163"/>
            <p:cNvSpPr>
              <a:spLocks noChangeArrowheads="1"/>
            </p:cNvSpPr>
            <p:nvPr/>
          </p:nvSpPr>
          <p:spPr bwMode="auto">
            <a:xfrm>
              <a:off x="4377" y="3339"/>
              <a:ext cx="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</a:t>
              </a:r>
              <a:r>
                <a:rPr lang="cs-CZ" altLang="cs-CZ" baseline="-25000">
                  <a:sym typeface="Symbol" pitchFamily="18" charset="2"/>
                </a:rPr>
                <a:t>1</a:t>
              </a:r>
            </a:p>
          </p:txBody>
        </p:sp>
      </p:grpSp>
      <p:sp>
        <p:nvSpPr>
          <p:cNvPr id="6149" name="TextBox 6148"/>
          <p:cNvSpPr txBox="1">
            <a:spLocks noChangeArrowheads="1"/>
          </p:cNvSpPr>
          <p:nvPr/>
        </p:nvSpPr>
        <p:spPr bwMode="auto">
          <a:xfrm>
            <a:off x="1002692" y="2521525"/>
            <a:ext cx="145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ABSORPCE</a:t>
            </a:r>
          </a:p>
        </p:txBody>
      </p:sp>
      <p:sp>
        <p:nvSpPr>
          <p:cNvPr id="6150" name="TextBox 6149"/>
          <p:cNvSpPr txBox="1">
            <a:spLocks noChangeArrowheads="1"/>
          </p:cNvSpPr>
          <p:nvPr/>
        </p:nvSpPr>
        <p:spPr bwMode="auto">
          <a:xfrm>
            <a:off x="1086830" y="5085337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EMISE</a:t>
            </a:r>
          </a:p>
        </p:txBody>
      </p:sp>
      <p:pic>
        <p:nvPicPr>
          <p:cNvPr id="6151" name="Rectangle 61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792" y="5175825"/>
            <a:ext cx="47831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Rectangle 615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17" y="2743775"/>
            <a:ext cx="4465638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Shape 14338"/>
          <p:cNvSpPr txBox="1">
            <a:spLocks noChangeArrowheads="1"/>
          </p:cNvSpPr>
          <p:nvPr/>
        </p:nvSpPr>
        <p:spPr>
          <a:xfrm>
            <a:off x="214313" y="1344613"/>
            <a:ext cx="8715375" cy="1751012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defTabSz="914400" eaLnBrk="1" hangingPunct="1"/>
            <a:r>
              <a:rPr lang="cs-CZ" altLang="cs-CZ" sz="2400" kern="0" dirty="0">
                <a:solidFill>
                  <a:srgbClr val="FF0000"/>
                </a:solidFill>
              </a:rPr>
              <a:t>„</a:t>
            </a:r>
            <a:r>
              <a:rPr lang="en-US" altLang="cs-CZ" sz="2400" kern="0" dirty="0" err="1">
                <a:solidFill>
                  <a:srgbClr val="FF0000"/>
                </a:solidFill>
              </a:rPr>
              <a:t>Spektrum</a:t>
            </a:r>
            <a:r>
              <a:rPr lang="cs-CZ" altLang="cs-CZ" sz="2400" kern="0" dirty="0">
                <a:solidFill>
                  <a:srgbClr val="FF0000"/>
                </a:solidFill>
              </a:rPr>
              <a:t>“</a:t>
            </a:r>
            <a:r>
              <a:rPr lang="en-US" altLang="cs-CZ" sz="2400" kern="0" dirty="0">
                <a:solidFill>
                  <a:srgbClr val="FF0000"/>
                </a:solidFill>
              </a:rPr>
              <a:t> je </a:t>
            </a:r>
            <a:r>
              <a:rPr lang="en-US" altLang="cs-CZ" sz="2400" kern="0" dirty="0" err="1">
                <a:solidFill>
                  <a:srgbClr val="FF0000"/>
                </a:solidFill>
              </a:rPr>
              <a:t>unik</a:t>
            </a:r>
            <a:r>
              <a:rPr lang="cs-CZ" altLang="cs-CZ" sz="2400" kern="0" dirty="0">
                <a:solidFill>
                  <a:srgbClr val="FF0000"/>
                </a:solidFill>
              </a:rPr>
              <a:t>átní pro každou jednotlivou sloučeninu</a:t>
            </a:r>
          </a:p>
          <a:p>
            <a:pPr marL="457200" lvl="1" indent="0" defTabSz="914400" eaLnBrk="1" hangingPunct="1">
              <a:buNone/>
            </a:pPr>
            <a:endParaRPr lang="cs-CZ" altLang="cs-CZ" sz="2000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="" xmlns:a16="http://schemas.microsoft.com/office/drawing/2014/main" id="{C30D141A-422D-9FCC-FB3A-FF23EF6D9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908050"/>
          </a:xfrm>
        </p:spPr>
        <p:txBody>
          <a:bodyPr/>
          <a:lstStyle/>
          <a:p>
            <a:pPr eaLnBrk="1" hangingPunct="1"/>
            <a:r>
              <a:rPr lang="cs-CZ" altLang="en-US">
                <a:solidFill>
                  <a:srgbClr val="002060"/>
                </a:solidFill>
              </a:rPr>
              <a:t>HPLC – jednoduché schéma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="" xmlns:a16="http://schemas.microsoft.com/office/drawing/2014/main" id="{DBD0BA74-31A3-4C46-A7D4-FA4117396CD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 sz="2800"/>
          </a:p>
        </p:txBody>
      </p:sp>
      <p:pic>
        <p:nvPicPr>
          <p:cNvPr id="49156" name="Picture 4" descr="hplc">
            <a:extLst>
              <a:ext uri="{FF2B5EF4-FFF2-40B4-BE49-F238E27FC236}">
                <a16:creationId xmlns="" xmlns:a16="http://schemas.microsoft.com/office/drawing/2014/main" id="{531C2F12-0677-D24A-9045-412B3F9DA7B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981075"/>
            <a:ext cx="7416800" cy="5688013"/>
          </a:xfrm>
          <a:noFill/>
        </p:spPr>
      </p:pic>
      <p:sp>
        <p:nvSpPr>
          <p:cNvPr id="49157" name="Text Box 5">
            <a:extLst>
              <a:ext uri="{FF2B5EF4-FFF2-40B4-BE49-F238E27FC236}">
                <a16:creationId xmlns="" xmlns:a16="http://schemas.microsoft.com/office/drawing/2014/main" id="{CF72DE95-F106-0CD0-F969-8D179CFE0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141663"/>
            <a:ext cx="1944687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/>
              <a:t>Eluční činidlo</a:t>
            </a:r>
          </a:p>
        </p:txBody>
      </p:sp>
      <p:sp>
        <p:nvSpPr>
          <p:cNvPr id="49158" name="Text Box 7">
            <a:extLst>
              <a:ext uri="{FF2B5EF4-FFF2-40B4-BE49-F238E27FC236}">
                <a16:creationId xmlns="" xmlns:a16="http://schemas.microsoft.com/office/drawing/2014/main" id="{C3D1EBED-6556-B98C-F070-96AA7E38A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1268413"/>
            <a:ext cx="1223962" cy="579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rgbClr val="CC3300"/>
                </a:solidFill>
              </a:rPr>
              <a:t>Pumpa  </a:t>
            </a:r>
            <a:r>
              <a:rPr lang="cs-CZ" altLang="en-US" sz="1400" b="1"/>
              <a:t>až 350 barů</a:t>
            </a:r>
          </a:p>
        </p:txBody>
      </p:sp>
      <p:sp>
        <p:nvSpPr>
          <p:cNvPr id="49159" name="Text Box 8">
            <a:extLst>
              <a:ext uri="{FF2B5EF4-FFF2-40B4-BE49-F238E27FC236}">
                <a16:creationId xmlns="" xmlns:a16="http://schemas.microsoft.com/office/drawing/2014/main" id="{209D5391-710C-938D-36AB-4C68C545B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2060575"/>
            <a:ext cx="13684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/>
              <a:t>Nanesení vzorku</a:t>
            </a:r>
          </a:p>
        </p:txBody>
      </p:sp>
      <p:sp>
        <p:nvSpPr>
          <p:cNvPr id="49160" name="Text Box 9">
            <a:extLst>
              <a:ext uri="{FF2B5EF4-FFF2-40B4-BE49-F238E27FC236}">
                <a16:creationId xmlns="" xmlns:a16="http://schemas.microsoft.com/office/drawing/2014/main" id="{7FC439F6-5B66-C9FC-01D7-14CAF3C4B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2420938"/>
            <a:ext cx="1368425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rgbClr val="CC3300"/>
                </a:solidFill>
              </a:rPr>
              <a:t>Kolona</a:t>
            </a:r>
          </a:p>
        </p:txBody>
      </p:sp>
      <p:sp>
        <p:nvSpPr>
          <p:cNvPr id="49161" name="Text Box 16">
            <a:extLst>
              <a:ext uri="{FF2B5EF4-FFF2-40B4-BE49-F238E27FC236}">
                <a16:creationId xmlns="" xmlns:a16="http://schemas.microsoft.com/office/drawing/2014/main" id="{E05B2405-E5FD-8D84-018F-7FF11D7A0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4797425"/>
            <a:ext cx="1368425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rgbClr val="CC3300"/>
                </a:solidFill>
              </a:rPr>
              <a:t>Detektor</a:t>
            </a:r>
          </a:p>
        </p:txBody>
      </p:sp>
      <p:sp>
        <p:nvSpPr>
          <p:cNvPr id="49162" name="Text Box 17">
            <a:extLst>
              <a:ext uri="{FF2B5EF4-FFF2-40B4-BE49-F238E27FC236}">
                <a16:creationId xmlns="" xmlns:a16="http://schemas.microsoft.com/office/drawing/2014/main" id="{A1E0EB81-A49D-45C2-5D42-569F24D3F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949950"/>
            <a:ext cx="3240087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/>
              <a:t>Odpad</a:t>
            </a:r>
          </a:p>
        </p:txBody>
      </p:sp>
      <p:sp>
        <p:nvSpPr>
          <p:cNvPr id="49163" name="Text Box 19">
            <a:extLst>
              <a:ext uri="{FF2B5EF4-FFF2-40B4-BE49-F238E27FC236}">
                <a16:creationId xmlns="" xmlns:a16="http://schemas.microsoft.com/office/drawing/2014/main" id="{9263E84F-A326-4C5B-1B0F-298355A3E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5300663"/>
            <a:ext cx="1944688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/>
              <a:t>Převodník signálu</a:t>
            </a:r>
          </a:p>
        </p:txBody>
      </p:sp>
      <p:sp>
        <p:nvSpPr>
          <p:cNvPr id="49164" name="Text Box 20">
            <a:extLst>
              <a:ext uri="{FF2B5EF4-FFF2-40B4-BE49-F238E27FC236}">
                <a16:creationId xmlns="" xmlns:a16="http://schemas.microsoft.com/office/drawing/2014/main" id="{A79EFC44-4CBF-B2E0-4E15-7BA213633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4868863"/>
            <a:ext cx="1944688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/>
              <a:t>Zapisovač</a:t>
            </a: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>
            <a:extLst>
              <a:ext uri="{FF2B5EF4-FFF2-40B4-BE49-F238E27FC236}">
                <a16:creationId xmlns="" xmlns:a16="http://schemas.microsoft.com/office/drawing/2014/main" id="{143B24F7-C78B-5101-752D-E233D8F8F29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 sz="2800"/>
          </a:p>
        </p:txBody>
      </p:sp>
      <p:pic>
        <p:nvPicPr>
          <p:cNvPr id="51203" name="Picture 4" descr="hplc2">
            <a:extLst>
              <a:ext uri="{FF2B5EF4-FFF2-40B4-BE49-F238E27FC236}">
                <a16:creationId xmlns="" xmlns:a16="http://schemas.microsoft.com/office/drawing/2014/main" id="{81BD6190-C4F4-D14C-B670-3431560E0B4B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50813"/>
            <a:ext cx="8569325" cy="6518275"/>
          </a:xfrm>
          <a:noFill/>
        </p:spPr>
      </p:pic>
      <p:sp>
        <p:nvSpPr>
          <p:cNvPr id="51204" name="Text Box 5">
            <a:extLst>
              <a:ext uri="{FF2B5EF4-FFF2-40B4-BE49-F238E27FC236}">
                <a16:creationId xmlns="" xmlns:a16="http://schemas.microsoft.com/office/drawing/2014/main" id="{5523F8BB-7E61-B52D-0EE3-20F5DA033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33375"/>
            <a:ext cx="31686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400">
                <a:solidFill>
                  <a:schemeClr val="accent2"/>
                </a:solidFill>
              </a:rPr>
              <a:t>Chromatografický</a:t>
            </a:r>
          </a:p>
        </p:txBody>
      </p:sp>
      <p:sp>
        <p:nvSpPr>
          <p:cNvPr id="51205" name="Text Box 6">
            <a:extLst>
              <a:ext uri="{FF2B5EF4-FFF2-40B4-BE49-F238E27FC236}">
                <a16:creationId xmlns="" xmlns:a16="http://schemas.microsoft.com/office/drawing/2014/main" id="{DF4FCD26-21D0-68FF-A8BD-47E9EAE35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765175"/>
            <a:ext cx="158432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400">
                <a:solidFill>
                  <a:schemeClr val="accent2"/>
                </a:solidFill>
              </a:rPr>
              <a:t>proces</a:t>
            </a:r>
          </a:p>
        </p:txBody>
      </p:sp>
      <p:sp>
        <p:nvSpPr>
          <p:cNvPr id="51206" name="Text Box 7">
            <a:extLst>
              <a:ext uri="{FF2B5EF4-FFF2-40B4-BE49-F238E27FC236}">
                <a16:creationId xmlns="" xmlns:a16="http://schemas.microsoft.com/office/drawing/2014/main" id="{A3B7BFAE-C5C5-FC49-288E-FBBCFE4E9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805488"/>
            <a:ext cx="4608513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400">
                <a:solidFill>
                  <a:schemeClr val="accent2"/>
                </a:solidFill>
              </a:rPr>
              <a:t>Eluce látek v koloně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>
            <a:extLst>
              <a:ext uri="{FF2B5EF4-FFF2-40B4-BE49-F238E27FC236}">
                <a16:creationId xmlns="" xmlns:a16="http://schemas.microsoft.com/office/drawing/2014/main" id="{D9D5F10C-7D0B-9A78-3CE4-1C594ACAE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712788"/>
            <a:ext cx="8713788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35877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cs-CZ" altLang="en-US" sz="4000">
                <a:solidFill>
                  <a:srgbClr val="990099"/>
                </a:solidFill>
              </a:rPr>
              <a:t>Hlavní součásti kapalinového chromatografu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endParaRPr lang="cs-CZ" altLang="en-US" sz="3200" b="1">
              <a:solidFill>
                <a:srgbClr val="990099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cs-CZ" altLang="en-US" sz="1800" b="1"/>
              <a:t>     </a:t>
            </a:r>
            <a:r>
              <a:rPr lang="cs-CZ" altLang="en-US"/>
              <a:t>Vysokotlaká pumpa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cs-CZ" altLang="en-US" sz="2800"/>
              <a:t>	(v případě gradientové eluce je nutná druhá 	pumpa a mísič)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cs-CZ" altLang="en-US"/>
              <a:t>   Injektor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cs-CZ" altLang="en-US"/>
              <a:t>   Dělící kolona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cs-CZ" altLang="en-US"/>
              <a:t>   Detektor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cs-CZ" altLang="en-US"/>
              <a:t>   Vyhodnocovací zařízení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cs-CZ" altLang="en-US"/>
              <a:t>	</a:t>
            </a:r>
            <a:r>
              <a:rPr lang="cs-CZ" altLang="en-US" sz="2800"/>
              <a:t>(zapisovač, PC, tiskárna) 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Instr">
            <a:extLst>
              <a:ext uri="{FF2B5EF4-FFF2-40B4-BE49-F238E27FC236}">
                <a16:creationId xmlns="" xmlns:a16="http://schemas.microsoft.com/office/drawing/2014/main" id="{0D7170EF-F48A-620A-0587-B70B10B17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5">
            <a:extLst>
              <a:ext uri="{FF2B5EF4-FFF2-40B4-BE49-F238E27FC236}">
                <a16:creationId xmlns="" xmlns:a16="http://schemas.microsoft.com/office/drawing/2014/main" id="{A86427FE-C8F6-BE7C-2BD0-8BE2AFA45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88913"/>
            <a:ext cx="6985000" cy="5191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800" b="1">
                <a:solidFill>
                  <a:schemeClr val="bg1"/>
                </a:solidFill>
              </a:rPr>
              <a:t>Injektor – dávkovací zařízení</a:t>
            </a:r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4" descr="Instr">
            <a:extLst>
              <a:ext uri="{FF2B5EF4-FFF2-40B4-BE49-F238E27FC236}">
                <a16:creationId xmlns="" xmlns:a16="http://schemas.microsoft.com/office/drawing/2014/main" id="{DF309F41-6840-2439-4558-CC79AA93A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37588" cy="647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 Box 5">
            <a:extLst>
              <a:ext uri="{FF2B5EF4-FFF2-40B4-BE49-F238E27FC236}">
                <a16:creationId xmlns="" xmlns:a16="http://schemas.microsoft.com/office/drawing/2014/main" id="{882BC52B-2917-4C6E-A562-24CE8FA9B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3500438"/>
            <a:ext cx="3529013" cy="5191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800" b="1">
                <a:solidFill>
                  <a:schemeClr val="bg1"/>
                </a:solidFill>
              </a:rPr>
              <a:t>Dělící kolona</a:t>
            </a: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>
            <a:extLst>
              <a:ext uri="{FF2B5EF4-FFF2-40B4-BE49-F238E27FC236}">
                <a16:creationId xmlns="" xmlns:a16="http://schemas.microsoft.com/office/drawing/2014/main" id="{E3F5A140-993B-C41D-1787-31D0B64D6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57288"/>
            <a:ext cx="83058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/>
              <a:t> UV/VIS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/>
              <a:t> Detektor s diodovým polem 			(DAD, </a:t>
            </a:r>
            <a:r>
              <a:rPr lang="cs-CZ" altLang="en-US" sz="2800"/>
              <a:t>Diode Array Detector</a:t>
            </a:r>
            <a:r>
              <a:rPr lang="cs-CZ" altLang="en-US"/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/>
              <a:t> Fluorescenční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/>
              <a:t> Elektrochemický 						(coulometrický, ampérometrický,….)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/>
              <a:t> </a:t>
            </a:r>
            <a:r>
              <a:rPr lang="cs-CZ" altLang="en-US">
                <a:solidFill>
                  <a:srgbClr val="CC3300"/>
                </a:solidFill>
              </a:rPr>
              <a:t>Hmotnostní spektrometr (MS)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="" xmlns:a16="http://schemas.microsoft.com/office/drawing/2014/main" id="{E445B861-F603-DF32-19F5-FD1696CAB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2650"/>
          </a:xfrm>
        </p:spPr>
        <p:txBody>
          <a:bodyPr/>
          <a:lstStyle/>
          <a:p>
            <a:pPr eaLnBrk="1" hangingPunct="1"/>
            <a:r>
              <a:rPr lang="cs-CZ" altLang="en-US">
                <a:solidFill>
                  <a:srgbClr val="990099"/>
                </a:solidFill>
              </a:rPr>
              <a:t>Detektory</a:t>
            </a:r>
            <a:endParaRPr lang="cs-CZ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="" xmlns:a16="http://schemas.microsoft.com/office/drawing/2014/main" id="{3BA3AFA5-055A-D4A7-59FB-37F0E50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60350"/>
            <a:ext cx="7488237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4400">
                <a:solidFill>
                  <a:srgbClr val="990099"/>
                </a:solidFill>
              </a:rPr>
              <a:t>Kvantifikace (vyhodnocení)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4400" b="1">
              <a:solidFill>
                <a:srgbClr val="99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cs-CZ" altLang="en-US">
                <a:solidFill>
                  <a:schemeClr val="accent2"/>
                </a:solidFill>
              </a:rPr>
              <a:t>Přímé srovnání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/>
              <a:t>	plocha nebo výška píku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/>
              <a:t>	srovnání s kalibrátorem (externí standard)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>
                <a:solidFill>
                  <a:schemeClr val="accent2"/>
                </a:solidFill>
              </a:rPr>
              <a:t>2. Metoda vnitřního standardu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/>
              <a:t>	</a:t>
            </a:r>
            <a:r>
              <a:rPr lang="cs-CZ" altLang="en-US" sz="2800"/>
              <a:t>plocha nebo výška píku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/>
              <a:t>	srovnání poměru plochy nebo výšky píku stanovované látky s vnitřním a externím standardem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>
                <a:solidFill>
                  <a:schemeClr val="accent2"/>
                </a:solidFill>
              </a:rPr>
              <a:t>3. Metoda standardního přídavku</a:t>
            </a:r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="" xmlns:a16="http://schemas.microsoft.com/office/drawing/2014/main" id="{D41079CE-7A69-2F71-5438-E5B97022A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en-US"/>
              <a:t>Chromatografický záznam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="" xmlns:a16="http://schemas.microsoft.com/office/drawing/2014/main" id="{E8665BAE-72FA-29B1-AA18-25F352B748F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 sz="2800"/>
          </a:p>
        </p:txBody>
      </p:sp>
      <p:pic>
        <p:nvPicPr>
          <p:cNvPr id="69636" name="Picture 4" descr="MycophenolicAcid">
            <a:extLst>
              <a:ext uri="{FF2B5EF4-FFF2-40B4-BE49-F238E27FC236}">
                <a16:creationId xmlns="" xmlns:a16="http://schemas.microsoft.com/office/drawing/2014/main" id="{553C3BC7-5F86-9C9A-19EC-0EB5B15B7748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247775"/>
            <a:ext cx="8418513" cy="5610225"/>
          </a:xfrm>
          <a:noFill/>
        </p:spPr>
      </p:pic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="" xmlns:a16="http://schemas.microsoft.com/office/drawing/2014/main" id="{19922882-69D2-3A39-3B94-E624C20D1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341438"/>
            <a:ext cx="8439150" cy="1727200"/>
          </a:xfrm>
        </p:spPr>
        <p:txBody>
          <a:bodyPr/>
          <a:lstStyle/>
          <a:p>
            <a:pPr eaLnBrk="1" hangingPunct="1"/>
            <a:r>
              <a:rPr lang="cs-CZ" altLang="en-US" sz="4000"/>
              <a:t>Příklad</a:t>
            </a:r>
            <a:br>
              <a:rPr lang="cs-CZ" altLang="en-US" sz="4000"/>
            </a:br>
            <a:r>
              <a:rPr lang="cs-CZ" altLang="en-US" sz="4000"/>
              <a:t>Analyzátor aminokyselin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4">
            <a:extLst>
              <a:ext uri="{FF2B5EF4-FFF2-40B4-BE49-F238E27FC236}">
                <a16:creationId xmlns="" xmlns:a16="http://schemas.microsoft.com/office/drawing/2014/main" id="{6C21A9F6-B241-21D1-C148-C1372EF96F6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1598" y="2751"/>
            <a:chExt cx="12996" cy="7504"/>
          </a:xfrm>
        </p:grpSpPr>
        <p:pic>
          <p:nvPicPr>
            <p:cNvPr id="81924" name="Picture 5" descr="sejmout">
              <a:extLst>
                <a:ext uri="{FF2B5EF4-FFF2-40B4-BE49-F238E27FC236}">
                  <a16:creationId xmlns="" xmlns:a16="http://schemas.microsoft.com/office/drawing/2014/main" id="{7C42ED94-39D2-4AC4-84E1-A16799D8B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" y="2751"/>
              <a:ext cx="12996" cy="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25" name="Text Box 6">
              <a:extLst>
                <a:ext uri="{FF2B5EF4-FFF2-40B4-BE49-F238E27FC236}">
                  <a16:creationId xmlns="" xmlns:a16="http://schemas.microsoft.com/office/drawing/2014/main" id="{7053C7AB-8CE5-20A2-8988-B0744FC6B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" y="3143"/>
              <a:ext cx="1440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81923" name="Text Box 7">
            <a:extLst>
              <a:ext uri="{FF2B5EF4-FFF2-40B4-BE49-F238E27FC236}">
                <a16:creationId xmlns="" xmlns:a16="http://schemas.microsoft.com/office/drawing/2014/main" id="{1032DB17-CC93-9A78-0671-95653432B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33400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800">
                <a:solidFill>
                  <a:schemeClr val="accent2"/>
                </a:solidFill>
              </a:rPr>
              <a:t>Chromatogram-AK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1433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/>
              <a:t>CO JE TO SPEKTRUM?</a:t>
            </a:r>
          </a:p>
        </p:txBody>
      </p:sp>
      <p:sp>
        <p:nvSpPr>
          <p:cNvPr id="14339" name="Shape 14338"/>
          <p:cNvSpPr>
            <a:spLocks noGrp="1" noChangeArrowheads="1"/>
          </p:cNvSpPr>
          <p:nvPr>
            <p:ph type="body" idx="1"/>
          </p:nvPr>
        </p:nvSpPr>
        <p:spPr>
          <a:xfrm>
            <a:off x="214313" y="1344613"/>
            <a:ext cx="8715375" cy="1751012"/>
          </a:xfrm>
          <a:noFill/>
        </p:spPr>
        <p:txBody>
          <a:bodyPr/>
          <a:lstStyle/>
          <a:p>
            <a:pPr defTabSz="914400" eaLnBrk="1" hangingPunct="1"/>
            <a:r>
              <a:rPr lang="cs-CZ" altLang="cs-CZ" sz="2400" dirty="0"/>
              <a:t>Závislost </a:t>
            </a:r>
            <a:r>
              <a:rPr lang="cs-CZ" altLang="cs-CZ" sz="2400" b="1" dirty="0">
                <a:solidFill>
                  <a:srgbClr val="FF0000"/>
                </a:solidFill>
              </a:rPr>
              <a:t>intenzity</a:t>
            </a:r>
            <a:r>
              <a:rPr lang="cs-CZ" altLang="cs-CZ" sz="2400" dirty="0"/>
              <a:t> (zářivého toku) elektomagnetického záření (nebo s ní související veličiny) prošlého vzorkem (popř. intenzity emitovaného elektromagnetického záření) na </a:t>
            </a:r>
            <a:r>
              <a:rPr lang="cs-CZ" altLang="cs-CZ" sz="2400" b="1" dirty="0">
                <a:solidFill>
                  <a:srgbClr val="0000FF"/>
                </a:solidFill>
              </a:rPr>
              <a:t>vlnové délce </a:t>
            </a:r>
            <a:r>
              <a:rPr lang="cs-CZ" altLang="cs-CZ" sz="2400" b="1" dirty="0">
                <a:solidFill>
                  <a:srgbClr val="0000FF"/>
                </a:solidFill>
                <a:sym typeface="Symbol" pitchFamily="18" charset="2"/>
              </a:rPr>
              <a:t></a:t>
            </a:r>
            <a:r>
              <a:rPr lang="cs-CZ" altLang="cs-CZ" sz="2400" b="1" dirty="0"/>
              <a:t>, </a:t>
            </a:r>
            <a:r>
              <a:rPr lang="cs-CZ" altLang="cs-CZ" sz="2400" b="1" dirty="0">
                <a:solidFill>
                  <a:srgbClr val="0000FF"/>
                </a:solidFill>
              </a:rPr>
              <a:t>frekvenci </a:t>
            </a:r>
            <a:r>
              <a:rPr lang="cs-CZ" altLang="cs-CZ" sz="2400" b="1" dirty="0">
                <a:solidFill>
                  <a:srgbClr val="0000FF"/>
                </a:solidFill>
                <a:sym typeface="Symbol" pitchFamily="18" charset="2"/>
              </a:rPr>
              <a:t></a:t>
            </a:r>
            <a:r>
              <a:rPr lang="cs-CZ" altLang="cs-CZ" sz="2400" dirty="0"/>
              <a:t> nebo </a:t>
            </a:r>
            <a:r>
              <a:rPr lang="cs-CZ" altLang="cs-CZ" sz="2400" b="1" dirty="0">
                <a:solidFill>
                  <a:srgbClr val="0000FF"/>
                </a:solidFill>
              </a:rPr>
              <a:t>vlnočtu</a:t>
            </a:r>
            <a:r>
              <a:rPr lang="cs-CZ" altLang="cs-CZ" sz="2400" dirty="0">
                <a:solidFill>
                  <a:srgbClr val="0000FF"/>
                </a:solidFill>
              </a:rPr>
              <a:t> </a:t>
            </a:r>
            <a:endParaRPr lang="cs-CZ" altLang="cs-CZ" sz="2400" dirty="0"/>
          </a:p>
        </p:txBody>
      </p:sp>
      <p:graphicFrame>
        <p:nvGraphicFramePr>
          <p:cNvPr id="7169" name="Object 6"/>
          <p:cNvGraphicFramePr>
            <a:graphicFrameLocks noChangeAspect="1"/>
          </p:cNvGraphicFramePr>
          <p:nvPr/>
        </p:nvGraphicFramePr>
        <p:xfrm>
          <a:off x="6913563" y="2462213"/>
          <a:ext cx="5461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Rovnice" r:id="rId3" imgW="177480" imgH="241200" progId="Equation.3">
                  <p:embed/>
                </p:oleObj>
              </mc:Choice>
              <mc:Fallback>
                <p:oleObj name="Rovnice" r:id="rId3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563" y="2462213"/>
                        <a:ext cx="5461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500063" y="2894013"/>
          <a:ext cx="7689850" cy="380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Graph" r:id="rId5" imgW="3657600" imgH="2846880" progId="Origin50.Graph">
                  <p:embed/>
                </p:oleObj>
              </mc:Choice>
              <mc:Fallback>
                <p:oleObj name="Graph" r:id="rId5" imgW="3657600" imgH="284688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2894013"/>
                        <a:ext cx="7689850" cy="380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6737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="" xmlns:a16="http://schemas.microsoft.com/office/drawing/2014/main" id="{4F6589F0-4ED6-FBB7-E235-E40F5C9C75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341438"/>
            <a:ext cx="8086725" cy="862012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cs-CZ" altLang="en-US" sz="4000">
                <a:solidFill>
                  <a:srgbClr val="FF0000"/>
                </a:solidFill>
              </a:rPr>
              <a:t>Plynová chromatografie (GC)</a:t>
            </a:r>
            <a:r>
              <a:rPr lang="cs-CZ" altLang="en-US" sz="4000"/>
              <a:t/>
            </a:r>
            <a:br>
              <a:rPr lang="cs-CZ" altLang="en-US" sz="4000"/>
            </a:br>
            <a:endParaRPr lang="cs-CZ" altLang="en-US" sz="2800"/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26">
            <a:extLst>
              <a:ext uri="{FF2B5EF4-FFF2-40B4-BE49-F238E27FC236}">
                <a16:creationId xmlns="" xmlns:a16="http://schemas.microsoft.com/office/drawing/2014/main" id="{E10515A3-E61A-A1CD-EEC1-5E44D7579F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836613"/>
            <a:ext cx="8458200" cy="4221162"/>
          </a:xfrm>
        </p:spPr>
        <p:txBody>
          <a:bodyPr/>
          <a:lstStyle/>
          <a:p>
            <a:pPr algn="l" eaLnBrk="1" hangingPunct="1"/>
            <a:r>
              <a:rPr lang="cs-CZ" altLang="en-US" sz="3600">
                <a:solidFill>
                  <a:srgbClr val="CC3300"/>
                </a:solidFill>
              </a:rPr>
              <a:t>Dělená směs musí procházet kolonou v plynném stavu!</a:t>
            </a:r>
            <a:br>
              <a:rPr lang="cs-CZ" altLang="en-US" sz="3600">
                <a:solidFill>
                  <a:srgbClr val="CC3300"/>
                </a:solidFill>
              </a:rPr>
            </a:br>
            <a:r>
              <a:rPr lang="cs-CZ" altLang="en-US" sz="3600">
                <a:solidFill>
                  <a:schemeClr val="accent2"/>
                </a:solidFill>
              </a:rPr>
              <a:t/>
            </a:r>
            <a:br>
              <a:rPr lang="cs-CZ" altLang="en-US" sz="3600">
                <a:solidFill>
                  <a:schemeClr val="accent2"/>
                </a:solidFill>
              </a:rPr>
            </a:br>
            <a:r>
              <a:rPr lang="cs-CZ" altLang="en-US" sz="3600">
                <a:solidFill>
                  <a:schemeClr val="accent2"/>
                </a:solidFill>
              </a:rPr>
              <a:t>Plyn - Kapalina</a:t>
            </a:r>
            <a:r>
              <a:rPr lang="cs-CZ" altLang="en-US" sz="3600">
                <a:solidFill>
                  <a:srgbClr val="CC3300"/>
                </a:solidFill>
              </a:rPr>
              <a:t>		</a:t>
            </a:r>
            <a:r>
              <a:rPr lang="cs-CZ" altLang="en-US" sz="3600"/>
              <a:t>Rozdělovací	</a:t>
            </a:r>
            <a:br>
              <a:rPr lang="cs-CZ" altLang="en-US" sz="3600"/>
            </a:br>
            <a:r>
              <a:rPr lang="cs-CZ" altLang="en-US" sz="3600">
                <a:solidFill>
                  <a:schemeClr val="accent2"/>
                </a:solidFill>
              </a:rPr>
              <a:t>Plyn - Pevná látka</a:t>
            </a:r>
            <a:r>
              <a:rPr lang="cs-CZ" altLang="en-US" sz="3600">
                <a:solidFill>
                  <a:srgbClr val="CC3300"/>
                </a:solidFill>
              </a:rPr>
              <a:t>	</a:t>
            </a:r>
            <a:r>
              <a:rPr lang="cs-CZ" altLang="en-US" sz="3600"/>
              <a:t>Adsorpční</a:t>
            </a:r>
            <a:r>
              <a:rPr lang="cs-CZ" altLang="en-US" sz="4000"/>
              <a:t>			</a:t>
            </a:r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4" descr="GCMS_SKH_AAK_Labsklo_centrifugy 011">
            <a:extLst>
              <a:ext uri="{FF2B5EF4-FFF2-40B4-BE49-F238E27FC236}">
                <a16:creationId xmlns="" xmlns:a16="http://schemas.microsoft.com/office/drawing/2014/main" id="{7C4B9F12-F264-01D1-2CD7-01C063F6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8913"/>
            <a:ext cx="8629650" cy="647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 Box 5">
            <a:extLst>
              <a:ext uri="{FF2B5EF4-FFF2-40B4-BE49-F238E27FC236}">
                <a16:creationId xmlns="" xmlns:a16="http://schemas.microsoft.com/office/drawing/2014/main" id="{1AAE2188-0E07-C169-7C9C-427E2A0A2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5949950"/>
            <a:ext cx="5473700" cy="5191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800" b="1">
                <a:solidFill>
                  <a:schemeClr val="bg1"/>
                </a:solidFill>
              </a:rPr>
              <a:t>Vyhřívaný prostor  pro kolonu</a:t>
            </a:r>
          </a:p>
        </p:txBody>
      </p:sp>
      <p:sp>
        <p:nvSpPr>
          <p:cNvPr id="88068" name="Text Box 6">
            <a:extLst>
              <a:ext uri="{FF2B5EF4-FFF2-40B4-BE49-F238E27FC236}">
                <a16:creationId xmlns="" xmlns:a16="http://schemas.microsoft.com/office/drawing/2014/main" id="{6C8DB36F-E8EB-1DE8-EC7F-BAA7D7D14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284538"/>
            <a:ext cx="2447925" cy="5191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800" b="1">
                <a:solidFill>
                  <a:schemeClr val="bg1"/>
                </a:solidFill>
              </a:rPr>
              <a:t>Autosampler</a:t>
            </a:r>
          </a:p>
        </p:txBody>
      </p:sp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4" descr="GCMS_SKH_AAK_Labsklo_centrifugy 003">
            <a:extLst>
              <a:ext uri="{FF2B5EF4-FFF2-40B4-BE49-F238E27FC236}">
                <a16:creationId xmlns="" xmlns:a16="http://schemas.microsoft.com/office/drawing/2014/main" id="{A638E30A-B498-92CE-AC3A-3984D58A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Text Box 5">
            <a:extLst>
              <a:ext uri="{FF2B5EF4-FFF2-40B4-BE49-F238E27FC236}">
                <a16:creationId xmlns="" xmlns:a16="http://schemas.microsoft.com/office/drawing/2014/main" id="{DD499C2F-4D12-9A89-2BB0-F1F8AD5C4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1052513"/>
            <a:ext cx="2447925" cy="5191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800" b="1">
                <a:solidFill>
                  <a:schemeClr val="bg1"/>
                </a:solidFill>
              </a:rPr>
              <a:t>Kolona</a:t>
            </a:r>
          </a:p>
        </p:txBody>
      </p: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3">
            <a:extLst>
              <a:ext uri="{FF2B5EF4-FFF2-40B4-BE49-F238E27FC236}">
                <a16:creationId xmlns="" xmlns:a16="http://schemas.microsoft.com/office/drawing/2014/main" id="{97F7AF75-B109-A1AF-1624-D6FBCB208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76962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/>
              <a:t> Plamenový ionizační (FID)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/>
              <a:t> Tepelně vodivostní (TCD)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/>
              <a:t> Elektronového záchytu (ECD)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>
                <a:solidFill>
                  <a:srgbClr val="CC3300"/>
                </a:solidFill>
              </a:rPr>
              <a:t> Hmotnostní spektrometr (MS)</a:t>
            </a:r>
            <a:endParaRPr lang="cs-CZ" altLang="en-US"/>
          </a:p>
        </p:txBody>
      </p:sp>
      <p:sp>
        <p:nvSpPr>
          <p:cNvPr id="92163" name="Rectangle 4">
            <a:extLst>
              <a:ext uri="{FF2B5EF4-FFF2-40B4-BE49-F238E27FC236}">
                <a16:creationId xmlns="" xmlns:a16="http://schemas.microsoft.com/office/drawing/2014/main" id="{794F3722-4D4F-A2B3-6F38-AD3A110A5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en-US">
                <a:solidFill>
                  <a:schemeClr val="accent2"/>
                </a:solidFill>
              </a:rPr>
              <a:t>Detektory (u GC):</a:t>
            </a:r>
          </a:p>
        </p:txBody>
      </p: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>
            <a:extLst>
              <a:ext uri="{FF2B5EF4-FFF2-40B4-BE49-F238E27FC236}">
                <a16:creationId xmlns="" xmlns:a16="http://schemas.microsoft.com/office/drawing/2014/main" id="{52256DDF-E495-ADD6-AFCC-133EFA598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/>
          </a:p>
        </p:txBody>
      </p:sp>
      <p:sp>
        <p:nvSpPr>
          <p:cNvPr id="102403" name="Text Box 3">
            <a:extLst>
              <a:ext uri="{FF2B5EF4-FFF2-40B4-BE49-F238E27FC236}">
                <a16:creationId xmlns="" xmlns:a16="http://schemas.microsoft.com/office/drawing/2014/main" id="{D6CBE489-F26C-4B08-80B8-A4D5490F2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609600"/>
            <a:ext cx="8458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4000">
                <a:solidFill>
                  <a:schemeClr val="accent2"/>
                </a:solidFill>
              </a:rPr>
              <a:t>Ionizace a iontové zdroje v MS</a:t>
            </a:r>
          </a:p>
        </p:txBody>
      </p:sp>
      <p:sp>
        <p:nvSpPr>
          <p:cNvPr id="102404" name="Text Box 4">
            <a:extLst>
              <a:ext uri="{FF2B5EF4-FFF2-40B4-BE49-F238E27FC236}">
                <a16:creationId xmlns="" xmlns:a16="http://schemas.microsoft.com/office/drawing/2014/main" id="{A12A5C52-2876-6ABB-6235-FBFC72FDF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905000"/>
            <a:ext cx="84582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/>
              <a:t> Ionizace nárazem elektronů (EI)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/>
              <a:t> Desorpce laserem (LD)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/>
              <a:t>- MALDI</a:t>
            </a:r>
            <a:r>
              <a:rPr lang="cs-CZ" altLang="en-US" sz="2400"/>
              <a:t>(matrix assisted laser desorption/ionization)</a:t>
            </a:r>
            <a:endParaRPr lang="cs-CZ" altLang="en-US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/>
              <a:t>- SELDI</a:t>
            </a:r>
            <a:r>
              <a:rPr lang="cs-CZ" altLang="en-US" sz="2400"/>
              <a:t>(surface enhanced laser desorption/ionization)</a:t>
            </a:r>
            <a:endParaRPr lang="cs-CZ" altLang="en-US"/>
          </a:p>
          <a:p>
            <a:pPr eaLnBrk="1" hangingPunct="1">
              <a:spcBef>
                <a:spcPct val="50000"/>
              </a:spcBef>
            </a:pPr>
            <a:r>
              <a:rPr lang="cs-CZ" altLang="en-US"/>
              <a:t> Elektrosprej (ESI)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/>
              <a:t> Ionizace chemická, ….</a:t>
            </a: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="" xmlns:a16="http://schemas.microsoft.com/office/drawing/2014/main" id="{F37B7BDD-22B8-983F-7864-92C45C459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740025"/>
            <a:ext cx="81518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4000" b="1"/>
              <a:t>ELEKTROFORETICKÉ METODY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="" xmlns:a16="http://schemas.microsoft.com/office/drawing/2014/main" id="{E15C98F8-406B-4ECF-AE2E-0B4084C6E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14400"/>
            <a:ext cx="8305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/>
              <a:t>Poprvé publikoval metodu elektroforézy  sérových proteinů v r. 1937 švédský chemik Arne Tiselius.</a:t>
            </a:r>
          </a:p>
          <a:p>
            <a:pPr eaLnBrk="1" hangingPunct="1"/>
            <a:r>
              <a:rPr lang="cs-CZ" altLang="en-US"/>
              <a:t>v. r. 1948 získal Nobelovu cenu za práce o separaci koloidů (tzn. proteinů) pomocí elektroforézy.</a:t>
            </a:r>
            <a:endParaRPr lang="en-GB" altLang="en-US"/>
          </a:p>
        </p:txBody>
      </p:sp>
      <p:sp>
        <p:nvSpPr>
          <p:cNvPr id="3075" name="Text Box 3">
            <a:extLst>
              <a:ext uri="{FF2B5EF4-FFF2-40B4-BE49-F238E27FC236}">
                <a16:creationId xmlns="" xmlns:a16="http://schemas.microsoft.com/office/drawing/2014/main" id="{828C68C9-A748-0D7D-9590-F7B6CFE4C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950" y="149225"/>
            <a:ext cx="1784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3600">
                <a:solidFill>
                  <a:schemeClr val="accent2"/>
                </a:solidFill>
              </a:rPr>
              <a:t>Historie</a:t>
            </a:r>
            <a:r>
              <a:rPr lang="cs-CZ" altLang="en-US" sz="4000">
                <a:solidFill>
                  <a:schemeClr val="accent2"/>
                </a:solidFill>
              </a:rPr>
              <a:t> </a:t>
            </a:r>
            <a:endParaRPr lang="en-GB" altLang="en-US" sz="4000">
              <a:solidFill>
                <a:schemeClr val="accent2"/>
              </a:solidFill>
            </a:endParaRPr>
          </a:p>
        </p:txBody>
      </p:sp>
      <p:pic>
        <p:nvPicPr>
          <p:cNvPr id="3076" name="Picture 5">
            <a:extLst>
              <a:ext uri="{FF2B5EF4-FFF2-40B4-BE49-F238E27FC236}">
                <a16:creationId xmlns="" xmlns:a16="http://schemas.microsoft.com/office/drawing/2014/main" id="{0205AF70-BF58-3DAC-25F2-7C0531D39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87663"/>
            <a:ext cx="4114800" cy="366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7" name="Text Box 6">
            <a:extLst>
              <a:ext uri="{FF2B5EF4-FFF2-40B4-BE49-F238E27FC236}">
                <a16:creationId xmlns="" xmlns:a16="http://schemas.microsoft.com/office/drawing/2014/main" id="{1D147DA2-8D99-E271-F636-51C8BEA86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3763" y="4038600"/>
            <a:ext cx="2255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/>
              <a:t>Tisseliův přístroj</a:t>
            </a:r>
            <a:endParaRPr lang="en-GB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="" xmlns:a16="http://schemas.microsoft.com/office/drawing/2014/main" id="{2095830A-8BA7-38B4-124B-9F49D0877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610600" cy="527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cs-CZ" altLang="en-US" sz="2000">
                <a:latin typeface="Verdana" panose="020B0604030504040204" pitchFamily="34" charset="0"/>
              </a:rPr>
              <a:t>Využívá schopnosti nabitých částic pohybovat se v elektrickém poli. </a:t>
            </a:r>
          </a:p>
          <a:p>
            <a:pPr eaLnBrk="1" hangingPunct="1">
              <a:buFontTx/>
              <a:buAutoNum type="arabicPeriod"/>
            </a:pPr>
            <a:r>
              <a:rPr lang="cs-CZ" altLang="en-US" sz="2000">
                <a:latin typeface="Verdana" panose="020B0604030504040204" pitchFamily="34" charset="0"/>
              </a:rPr>
              <a:t>Rychlost pohybu částic je závislá na velikosti náboje a velikosti molekuly. </a:t>
            </a:r>
          </a:p>
          <a:p>
            <a:pPr eaLnBrk="1" hangingPunct="1">
              <a:buFontTx/>
              <a:buAutoNum type="arabicPeriod"/>
            </a:pPr>
            <a:r>
              <a:rPr lang="cs-CZ" altLang="en-US" sz="2000">
                <a:latin typeface="Verdana" panose="020B0604030504040204" pitchFamily="34" charset="0"/>
              </a:rPr>
              <a:t>Různě velké a různě nabité molekuly se pohybují odlišnou rychlostí.</a:t>
            </a:r>
          </a:p>
          <a:p>
            <a:pPr eaLnBrk="1" hangingPunct="1"/>
            <a:endParaRPr lang="cs-CZ" altLang="en-US" sz="2000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sz="2000" b="1">
                <a:latin typeface="Verdana" panose="020B0604030504040204" pitchFamily="34" charset="0"/>
              </a:rPr>
              <a:t>Použití </a:t>
            </a:r>
            <a:r>
              <a:rPr lang="cs-CZ" altLang="en-US" sz="2000">
                <a:latin typeface="Verdana" panose="020B0604030504040204" pitchFamily="34" charset="0"/>
              </a:rPr>
              <a:t>- pro účely analytické i preparativní.</a:t>
            </a: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	      - k separaci velkých molekul (proteiny nebo nukleové kyseliny)</a:t>
            </a: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	      - k separaci menších nabitých molekul (cukry, peptidy nukleotidy)</a:t>
            </a: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		</a:t>
            </a: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			Faktory ovlivňující pohyblivost látky</a:t>
            </a:r>
          </a:p>
          <a:p>
            <a:pPr eaLnBrk="1" hangingPunct="1">
              <a:buFontTx/>
              <a:buAutoNum type="arabicPeriod"/>
            </a:pPr>
            <a:r>
              <a:rPr lang="cs-CZ" altLang="en-US" sz="2000">
                <a:latin typeface="Verdana" panose="020B0604030504040204" pitchFamily="34" charset="0"/>
              </a:rPr>
              <a:t>Celkový povrchový náboj</a:t>
            </a:r>
          </a:p>
          <a:p>
            <a:pPr eaLnBrk="1" hangingPunct="1">
              <a:buFontTx/>
              <a:buAutoNum type="arabicPeriod"/>
            </a:pPr>
            <a:r>
              <a:rPr lang="cs-CZ" altLang="en-US" sz="2000">
                <a:latin typeface="Verdana" panose="020B0604030504040204" pitchFamily="34" charset="0"/>
              </a:rPr>
              <a:t>Velikost a tvar</a:t>
            </a:r>
          </a:p>
          <a:p>
            <a:pPr eaLnBrk="1" hangingPunct="1">
              <a:buFontTx/>
              <a:buAutoNum type="arabicPeriod"/>
            </a:pPr>
            <a:r>
              <a:rPr lang="cs-CZ" altLang="en-US" sz="2000">
                <a:latin typeface="Verdana" panose="020B0604030504040204" pitchFamily="34" charset="0"/>
              </a:rPr>
              <a:t>Koncentrace </a:t>
            </a:r>
          </a:p>
        </p:txBody>
      </p:sp>
      <p:sp>
        <p:nvSpPr>
          <p:cNvPr id="4099" name="Text Box 4">
            <a:extLst>
              <a:ext uri="{FF2B5EF4-FFF2-40B4-BE49-F238E27FC236}">
                <a16:creationId xmlns="" xmlns:a16="http://schemas.microsoft.com/office/drawing/2014/main" id="{C5E06508-5663-B079-099E-6C22424F9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473075"/>
            <a:ext cx="4965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3200" b="1">
                <a:solidFill>
                  <a:schemeClr val="accent2"/>
                </a:solidFill>
                <a:latin typeface="Verdana" panose="020B0604030504040204" pitchFamily="34" charset="0"/>
              </a:rPr>
              <a:t>Princip elektroforézy</a:t>
            </a:r>
            <a:endParaRPr lang="en-GB" altLang="en-US" sz="3200">
              <a:solidFill>
                <a:schemeClr val="accent2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="" xmlns:a16="http://schemas.microsoft.com/office/drawing/2014/main" id="{A912C633-9D1D-A5AB-DA8D-4C8F5312F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412875"/>
            <a:ext cx="7732713" cy="417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b="1">
                <a:latin typeface="Verdana" panose="020B0604030504040204" pitchFamily="34" charset="0"/>
              </a:rPr>
              <a:t>Provádí se ve vodných roztocích</a:t>
            </a:r>
            <a:r>
              <a:rPr lang="cs-CZ" altLang="en-US">
                <a:latin typeface="Verdana" panose="020B0604030504040204" pitchFamily="34" charset="0"/>
              </a:rPr>
              <a:t> (elektrolytu) </a:t>
            </a: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částice putují směrem k elektrodě s opačnou polaritou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rychlost pohybu je úměrná velikosti náboje částic</a:t>
            </a: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	</a:t>
            </a:r>
          </a:p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(nevýhoda - separace se snadno poruší konvenčními proudy v kapalině, které vznikají vlivem tepla, způsobeného průchodem elektrického proudu). </a:t>
            </a:r>
            <a:r>
              <a:rPr lang="cs-CZ" altLang="en-US" sz="3200" b="1">
                <a:latin typeface="Verdana" panose="020B0604030504040204" pitchFamily="34" charset="0"/>
              </a:rPr>
              <a:t>	</a:t>
            </a:r>
            <a:endParaRPr lang="cs-CZ" altLang="en-US">
              <a:latin typeface="Verdana" panose="020B0604030504040204" pitchFamily="34" charset="0"/>
            </a:endParaRPr>
          </a:p>
        </p:txBody>
      </p:sp>
      <p:sp>
        <p:nvSpPr>
          <p:cNvPr id="5123" name="Text Box 3">
            <a:extLst>
              <a:ext uri="{FF2B5EF4-FFF2-40B4-BE49-F238E27FC236}">
                <a16:creationId xmlns="" xmlns:a16="http://schemas.microsoft.com/office/drawing/2014/main" id="{186C0D38-E9A1-0381-79B1-6652F4C4E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546100"/>
            <a:ext cx="4813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3200" b="1">
                <a:solidFill>
                  <a:schemeClr val="accent2"/>
                </a:solidFill>
                <a:latin typeface="Verdana" panose="020B0604030504040204" pitchFamily="34" charset="0"/>
              </a:rPr>
              <a:t>Volná elektroforéza</a:t>
            </a:r>
            <a:r>
              <a:rPr lang="cs-CZ" altLang="en-US" sz="3200">
                <a:solidFill>
                  <a:schemeClr val="accent2"/>
                </a:solidFill>
                <a:latin typeface="Verdana" panose="020B0604030504040204" pitchFamily="34" charset="0"/>
              </a:rPr>
              <a:t> </a:t>
            </a:r>
            <a:endParaRPr lang="cs-CZ" altLang="en-US" sz="320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 37889"/>
          <p:cNvSpPr>
            <a:spLocks noGrp="1" noChangeArrowheads="1"/>
          </p:cNvSpPr>
          <p:nvPr>
            <p:ph type="title"/>
          </p:nvPr>
        </p:nvSpPr>
        <p:spPr>
          <a:xfrm>
            <a:off x="422694" y="127989"/>
            <a:ext cx="8229600" cy="1143000"/>
          </a:xfrm>
          <a:noFill/>
        </p:spPr>
        <p:txBody>
          <a:bodyPr/>
          <a:lstStyle/>
          <a:p>
            <a:r>
              <a:rPr lang="cs-CZ" altLang="cs-CZ" sz="4000" dirty="0"/>
              <a:t>POLOHY A TVAR PÁSŮ (CHARAKTER SPEKTRA)</a:t>
            </a:r>
            <a:endParaRPr lang="cs-CZ" altLang="cs-CZ" dirty="0"/>
          </a:p>
        </p:txBody>
      </p:sp>
      <p:sp>
        <p:nvSpPr>
          <p:cNvPr id="37891" name="Shape 37890"/>
          <p:cNvSpPr>
            <a:spLocks noGrp="1" noChangeArrowheads="1"/>
          </p:cNvSpPr>
          <p:nvPr>
            <p:ph type="body" idx="1"/>
          </p:nvPr>
        </p:nvSpPr>
        <p:spPr>
          <a:xfrm>
            <a:off x="379562" y="2208302"/>
            <a:ext cx="8764438" cy="2790825"/>
          </a:xfrm>
          <a:noFill/>
        </p:spPr>
        <p:txBody>
          <a:bodyPr/>
          <a:lstStyle/>
          <a:p>
            <a:r>
              <a:rPr lang="cs-CZ" altLang="cs-CZ" sz="2000" dirty="0"/>
              <a:t>Říkají (mohou říkat) něco o elektronové struktuře, struktuře molekuly apod.</a:t>
            </a:r>
          </a:p>
          <a:p>
            <a:r>
              <a:rPr lang="cs-CZ" altLang="cs-CZ" sz="2000" dirty="0"/>
              <a:t>Jsou charakteristické pro danou látku a mohou být využity ke </a:t>
            </a:r>
            <a:r>
              <a:rPr lang="cs-CZ" altLang="cs-CZ" sz="2000" b="1" dirty="0"/>
              <a:t>kvalitativnímu i kvantitativnímu</a:t>
            </a:r>
            <a:r>
              <a:rPr lang="cs-CZ" altLang="cs-CZ" sz="2000" dirty="0"/>
              <a:t> stanovení</a:t>
            </a:r>
          </a:p>
        </p:txBody>
      </p:sp>
      <p:graphicFrame>
        <p:nvGraphicFramePr>
          <p:cNvPr id="9217" name="Object 4"/>
          <p:cNvGraphicFramePr>
            <a:graphicFrameLocks noChangeAspect="1"/>
          </p:cNvGraphicFramePr>
          <p:nvPr/>
        </p:nvGraphicFramePr>
        <p:xfrm>
          <a:off x="3000375" y="3956050"/>
          <a:ext cx="50958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Graph" r:id="rId3" imgW="3657600" imgH="2846880" progId="Origin50.Graph">
                  <p:embed/>
                </p:oleObj>
              </mc:Choice>
              <mc:Fallback>
                <p:oleObj name="Graph" r:id="rId3" imgW="3657600" imgH="284688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3956050"/>
                        <a:ext cx="5095875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Box 9220"/>
          <p:cNvSpPr txBox="1">
            <a:spLocks noChangeArrowheads="1"/>
          </p:cNvSpPr>
          <p:nvPr/>
        </p:nvSpPr>
        <p:spPr bwMode="auto">
          <a:xfrm>
            <a:off x="4321175" y="4524375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b="1"/>
              <a:t>ERYTROSIN</a:t>
            </a:r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488950" y="4951413"/>
          <a:ext cx="249078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Graph" r:id="rId5" imgW="3657600" imgH="2846880" progId="Origin50.Graph">
                  <p:embed/>
                </p:oleObj>
              </mc:Choice>
              <mc:Fallback>
                <p:oleObj name="Graph" r:id="rId5" imgW="3657600" imgH="284688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4951413"/>
                        <a:ext cx="2490788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4845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="" xmlns:a16="http://schemas.microsoft.com/office/drawing/2014/main" id="{9242402F-439F-AB50-6949-C7AB81FBE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350963"/>
            <a:ext cx="8135937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b="1">
                <a:latin typeface="Verdana" panose="020B0604030504040204" pitchFamily="34" charset="0"/>
              </a:rPr>
              <a:t>Provádí se na hydrofilních porézních nosičích</a:t>
            </a:r>
            <a:r>
              <a:rPr lang="cs-CZ" altLang="en-US">
                <a:latin typeface="Verdana" panose="020B0604030504040204" pitchFamily="34" charset="0"/>
              </a:rPr>
              <a:t> nerozpustných ve vodě, s minimální adsorpční schopností</a:t>
            </a:r>
          </a:p>
          <a:p>
            <a:pPr eaLnBrk="1" hangingPunct="1"/>
            <a:r>
              <a:rPr lang="cs-CZ" altLang="en-US" b="1">
                <a:latin typeface="Verdana" panose="020B0604030504040204" pitchFamily="34" charset="0"/>
              </a:rPr>
              <a:t>		</a:t>
            </a:r>
          </a:p>
          <a:p>
            <a:pPr eaLnBrk="1" hangingPunct="1"/>
            <a:r>
              <a:rPr lang="cs-CZ" altLang="en-US" b="1">
                <a:latin typeface="Verdana" panose="020B0604030504040204" pitchFamily="34" charset="0"/>
              </a:rPr>
              <a:t>Nosiče</a:t>
            </a:r>
            <a:endParaRPr lang="cs-CZ" altLang="en-US">
              <a:latin typeface="Verdana" panose="020B0604030504040204" pitchFamily="34" charset="0"/>
            </a:endParaRPr>
          </a:p>
          <a:p>
            <a:pPr eaLnBrk="1" hangingPunct="1">
              <a:buSzPct val="70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neklížený papír ( tzv. chromatografický ) 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acetát celulosy 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škrob (nezgelovatělý) 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celulosa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agarosový gel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polyakrylamidový gel</a:t>
            </a: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</p:txBody>
      </p:sp>
      <p:sp>
        <p:nvSpPr>
          <p:cNvPr id="6147" name="Text Box 5">
            <a:extLst>
              <a:ext uri="{FF2B5EF4-FFF2-40B4-BE49-F238E27FC236}">
                <a16:creationId xmlns="" xmlns:a16="http://schemas.microsoft.com/office/drawing/2014/main" id="{316BA011-92D5-A5BF-44C8-F8DF44F33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46100"/>
            <a:ext cx="59451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3200" b="1">
                <a:solidFill>
                  <a:schemeClr val="accent2"/>
                </a:solidFill>
                <a:latin typeface="Verdana" panose="020B0604030504040204" pitchFamily="34" charset="0"/>
              </a:rPr>
              <a:t>Elektroforéza na nosičích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>
            <a:extLst>
              <a:ext uri="{FF2B5EF4-FFF2-40B4-BE49-F238E27FC236}">
                <a16:creationId xmlns="" xmlns:a16="http://schemas.microsoft.com/office/drawing/2014/main" id="{ED03E9BD-0665-6921-A0BC-4E8240357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512888"/>
            <a:ext cx="864076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2000" b="1">
                <a:latin typeface="Verdana" panose="020B0604030504040204" pitchFamily="34" charset="0"/>
              </a:rPr>
              <a:t>Provádí se na acetátcelulose při pH 8,3</a:t>
            </a:r>
          </a:p>
          <a:p>
            <a:pPr eaLnBrk="1" hangingPunct="1"/>
            <a:endParaRPr lang="cs-CZ" altLang="en-US" b="1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sz="2000" b="1">
                <a:latin typeface="Verdana" panose="020B0604030504040204" pitchFamily="34" charset="0"/>
              </a:rPr>
              <a:t>Dělení proteinů závisí na:</a:t>
            </a:r>
          </a:p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cs-CZ" altLang="en-US" sz="2000">
                <a:latin typeface="Verdana" panose="020B0604030504040204" pitchFamily="34" charset="0"/>
              </a:rPr>
              <a:t>  typu a počtu ionizovatelných skupin postranních řetězců (R) aminokyselin</a:t>
            </a:r>
          </a:p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cs-CZ" altLang="en-US" sz="2000">
                <a:latin typeface="Verdana" panose="020B0604030504040204" pitchFamily="34" charset="0"/>
              </a:rPr>
              <a:t> velikosti celkového náboje proteinu (kladného nebo záporného)</a:t>
            </a:r>
          </a:p>
          <a:p>
            <a:pPr eaLnBrk="1" hangingPunct="1">
              <a:buFontTx/>
              <a:buChar char="-"/>
            </a:pPr>
            <a:endParaRPr lang="cs-CZ" altLang="en-US" sz="2000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Je-li pH roztoku, ve kterém elektroforéza probíhá větší, než</a:t>
            </a:r>
            <a:r>
              <a:rPr lang="en-US" altLang="en-US" sz="2000">
                <a:latin typeface="Verdana" panose="020B0604030504040204" pitchFamily="34" charset="0"/>
              </a:rPr>
              <a:t> </a:t>
            </a:r>
            <a:r>
              <a:rPr lang="cs-CZ" altLang="en-US" sz="2000">
                <a:latin typeface="Verdana" panose="020B0604030504040204" pitchFamily="34" charset="0"/>
              </a:rPr>
              <a:t>je </a:t>
            </a:r>
            <a:r>
              <a:rPr lang="en-US" altLang="en-US" sz="2000">
                <a:latin typeface="Verdana" panose="020B0604030504040204" pitchFamily="34" charset="0"/>
              </a:rPr>
              <a:t>pI</a:t>
            </a:r>
            <a:r>
              <a:rPr lang="cs-CZ" altLang="en-US" sz="2000">
                <a:latin typeface="Verdana" panose="020B0604030504040204" pitchFamily="34" charset="0"/>
              </a:rPr>
              <a:t>, protein má celkový (-) náboj.</a:t>
            </a:r>
          </a:p>
          <a:p>
            <a:pPr eaLnBrk="1" hangingPunct="1"/>
            <a:endParaRPr lang="cs-CZ" altLang="en-US" sz="2000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Je-li pH roztoku, ve kterém elektroforéza probíhá nižší, než pI,</a:t>
            </a: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protein má celkový (+) náboj.</a:t>
            </a:r>
          </a:p>
          <a:p>
            <a:pPr eaLnBrk="1" hangingPunct="1"/>
            <a:endParaRPr lang="cs-CZ" altLang="en-US" sz="2000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Odpovídá-li pH roztoku, ve kterém elektroforéza probíhá pI, protein se nepohybuje.</a:t>
            </a:r>
          </a:p>
        </p:txBody>
      </p:sp>
      <p:sp>
        <p:nvSpPr>
          <p:cNvPr id="7171" name="Text Box 4">
            <a:extLst>
              <a:ext uri="{FF2B5EF4-FFF2-40B4-BE49-F238E27FC236}">
                <a16:creationId xmlns="" xmlns:a16="http://schemas.microsoft.com/office/drawing/2014/main" id="{5BF85E25-4483-5FD2-907B-772A357F5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292100"/>
            <a:ext cx="66246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cs-CZ" altLang="en-US" sz="2800" b="1">
                <a:solidFill>
                  <a:schemeClr val="accent2"/>
                </a:solidFill>
                <a:latin typeface="Verdana" panose="020B0604030504040204" pitchFamily="34" charset="0"/>
              </a:rPr>
              <a:t>Zonální (zónová) elektroforéza plasmatických proteinů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="" xmlns:a16="http://schemas.microsoft.com/office/drawing/2014/main" id="{EF5759DC-E7DC-82A7-35F0-E4EDFAEF0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5" y="6508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195" name="Picture 3" descr="~AUT0002">
            <a:extLst>
              <a:ext uri="{FF2B5EF4-FFF2-40B4-BE49-F238E27FC236}">
                <a16:creationId xmlns="" xmlns:a16="http://schemas.microsoft.com/office/drawing/2014/main" id="{C0A67BF8-9048-4A79-6828-F4841752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066800"/>
            <a:ext cx="4271962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Text Box 4">
            <a:extLst>
              <a:ext uri="{FF2B5EF4-FFF2-40B4-BE49-F238E27FC236}">
                <a16:creationId xmlns="" xmlns:a16="http://schemas.microsoft.com/office/drawing/2014/main" id="{306CEE7E-2BAF-91A5-A0D8-1CC5251C1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7163"/>
            <a:ext cx="8713788" cy="5286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2800">
                <a:solidFill>
                  <a:schemeClr val="accent2"/>
                </a:solidFill>
                <a:latin typeface="Comic Sans MS" panose="030F0702030302020204" pitchFamily="66" charset="0"/>
              </a:rPr>
              <a:t>Aminokyselina má characteristickou titračná křivku</a:t>
            </a:r>
            <a:endParaRPr lang="en-GB" altLang="en-US" sz="280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8197" name="Text Box 5">
            <a:extLst>
              <a:ext uri="{FF2B5EF4-FFF2-40B4-BE49-F238E27FC236}">
                <a16:creationId xmlns="" xmlns:a16="http://schemas.microsoft.com/office/drawing/2014/main" id="{5C363B1D-BFAB-3508-0630-FC9A01F4B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5" y="1717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8198" name="Object 6">
            <a:extLst>
              <a:ext uri="{FF2B5EF4-FFF2-40B4-BE49-F238E27FC236}">
                <a16:creationId xmlns="" xmlns:a16="http://schemas.microsoft.com/office/drawing/2014/main" id="{C1FC5BD8-C47D-F07E-BC3A-90ECF3A4F0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225" y="5105400"/>
          <a:ext cx="6381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PhotoImpact" r:id="rId4" imgW="1002821" imgH="1104762" progId="PI3.Image">
                  <p:embed/>
                </p:oleObj>
              </mc:Choice>
              <mc:Fallback>
                <p:oleObj name="PhotoImpact" r:id="rId4" imgW="1002821" imgH="1104762" progId="PI3.Image">
                  <p:embed/>
                  <p:pic>
                    <p:nvPicPr>
                      <p:cNvPr id="8198" name="Object 6">
                        <a:extLst>
                          <a:ext uri="{FF2B5EF4-FFF2-40B4-BE49-F238E27FC236}">
                            <a16:creationId xmlns="" xmlns:a16="http://schemas.microsoft.com/office/drawing/2014/main" id="{C1FC5BD8-C47D-F07E-BC3A-90ECF3A4F0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5105400"/>
                        <a:ext cx="63817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 Box 7">
            <a:extLst>
              <a:ext uri="{FF2B5EF4-FFF2-40B4-BE49-F238E27FC236}">
                <a16:creationId xmlns="" xmlns:a16="http://schemas.microsoft.com/office/drawing/2014/main" id="{F4093FD3-9B7C-4F44-1AAD-A24FCDB83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019800"/>
            <a:ext cx="1828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400" b="1">
                <a:solidFill>
                  <a:schemeClr val="accent2"/>
                </a:solidFill>
              </a:rPr>
              <a:t>Plně protonizovaná forma je při nejnižším pH</a:t>
            </a:r>
            <a:endParaRPr lang="en-GB" altLang="en-US" sz="1400" b="1">
              <a:solidFill>
                <a:schemeClr val="accent2"/>
              </a:solidFill>
            </a:endParaRPr>
          </a:p>
        </p:txBody>
      </p:sp>
      <p:sp>
        <p:nvSpPr>
          <p:cNvPr id="8200" name="Oval 8">
            <a:extLst>
              <a:ext uri="{FF2B5EF4-FFF2-40B4-BE49-F238E27FC236}">
                <a16:creationId xmlns="" xmlns:a16="http://schemas.microsoft.com/office/drawing/2014/main" id="{A09F99DA-0B85-FB3F-E861-D6A232529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029200"/>
            <a:ext cx="762000" cy="9144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GB" altLang="cs-CZ"/>
          </a:p>
        </p:txBody>
      </p:sp>
      <p:sp>
        <p:nvSpPr>
          <p:cNvPr id="8201" name="Text Box 9">
            <a:extLst>
              <a:ext uri="{FF2B5EF4-FFF2-40B4-BE49-F238E27FC236}">
                <a16:creationId xmlns="" xmlns:a16="http://schemas.microsoft.com/office/drawing/2014/main" id="{2AE5FF61-61DF-F2D9-07C0-D128C388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724400"/>
            <a:ext cx="3200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600"/>
              <a:t>Při pH, kdy pK1 = 2.34 je přítomná ekvimolární koncentrace donoru protonu a akceptoru protonu.</a:t>
            </a:r>
            <a:endParaRPr lang="en-GB" altLang="en-US" sz="1600"/>
          </a:p>
        </p:txBody>
      </p:sp>
      <p:grpSp>
        <p:nvGrpSpPr>
          <p:cNvPr id="8202" name="Group 10">
            <a:extLst>
              <a:ext uri="{FF2B5EF4-FFF2-40B4-BE49-F238E27FC236}">
                <a16:creationId xmlns="" xmlns:a16="http://schemas.microsoft.com/office/drawing/2014/main" id="{825DFE3C-24A5-EC4B-37B3-14009EB18D09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4572000"/>
            <a:ext cx="1600200" cy="914400"/>
            <a:chOff x="2688" y="2880"/>
            <a:chExt cx="1008" cy="576"/>
          </a:xfrm>
        </p:grpSpPr>
        <p:graphicFrame>
          <p:nvGraphicFramePr>
            <p:cNvPr id="8222" name="Object 11">
              <a:extLst>
                <a:ext uri="{FF2B5EF4-FFF2-40B4-BE49-F238E27FC236}">
                  <a16:creationId xmlns="" xmlns:a16="http://schemas.microsoft.com/office/drawing/2014/main" id="{EBF009A8-37AA-CAF3-823E-694BC8D941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28" y="2976"/>
            <a:ext cx="32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3" name="PhotoImpact" r:id="rId6" imgW="825397" imgH="1117460" progId="PI3.Image">
                    <p:embed/>
                  </p:oleObj>
                </mc:Choice>
                <mc:Fallback>
                  <p:oleObj name="PhotoImpact" r:id="rId6" imgW="825397" imgH="1117460" progId="PI3.Image">
                    <p:embed/>
                    <p:pic>
                      <p:nvPicPr>
                        <p:cNvPr id="8222" name="Object 11">
                          <a:extLst>
                            <a:ext uri="{FF2B5EF4-FFF2-40B4-BE49-F238E27FC236}">
                              <a16:creationId xmlns="" xmlns:a16="http://schemas.microsoft.com/office/drawing/2014/main" id="{EBF009A8-37AA-CAF3-823E-694BC8D941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8" y="2976"/>
                          <a:ext cx="320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23" name="Object 12">
              <a:extLst>
                <a:ext uri="{FF2B5EF4-FFF2-40B4-BE49-F238E27FC236}">
                  <a16:creationId xmlns="" xmlns:a16="http://schemas.microsoft.com/office/drawing/2014/main" id="{0E934A6D-D4C6-10FA-578C-5E18306166F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66" y="2964"/>
            <a:ext cx="402" cy="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4" name="PhotoImpact" r:id="rId8" imgW="1002821" imgH="1104762" progId="PI3.Image">
                    <p:embed/>
                  </p:oleObj>
                </mc:Choice>
                <mc:Fallback>
                  <p:oleObj name="PhotoImpact" r:id="rId8" imgW="1002821" imgH="1104762" progId="PI3.Image">
                    <p:embed/>
                    <p:pic>
                      <p:nvPicPr>
                        <p:cNvPr id="8223" name="Object 12">
                          <a:extLst>
                            <a:ext uri="{FF2B5EF4-FFF2-40B4-BE49-F238E27FC236}">
                              <a16:creationId xmlns="" xmlns:a16="http://schemas.microsoft.com/office/drawing/2014/main" id="{0E934A6D-D4C6-10FA-578C-5E18306166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6" y="2964"/>
                          <a:ext cx="402" cy="4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4" name="Text Box 13">
              <a:extLst>
                <a:ext uri="{FF2B5EF4-FFF2-40B4-BE49-F238E27FC236}">
                  <a16:creationId xmlns="" xmlns:a16="http://schemas.microsoft.com/office/drawing/2014/main" id="{1229D492-2CCD-296C-F641-B4E079DB3E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3024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cs-CZ" altLang="en-US" b="1"/>
                <a:t>+</a:t>
              </a:r>
              <a:endParaRPr lang="en-GB" altLang="en-US" b="1"/>
            </a:p>
          </p:txBody>
        </p:sp>
        <p:sp>
          <p:nvSpPr>
            <p:cNvPr id="8225" name="Oval 14">
              <a:extLst>
                <a:ext uri="{FF2B5EF4-FFF2-40B4-BE49-F238E27FC236}">
                  <a16:creationId xmlns="" xmlns:a16="http://schemas.microsoft.com/office/drawing/2014/main" id="{16383256-1F10-0847-EE50-B9B197E7D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880"/>
              <a:ext cx="1008" cy="57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cs-CZ"/>
            </a:p>
          </p:txBody>
        </p:sp>
      </p:grpSp>
      <p:sp>
        <p:nvSpPr>
          <p:cNvPr id="8203" name="Line 15">
            <a:extLst>
              <a:ext uri="{FF2B5EF4-FFF2-40B4-BE49-F238E27FC236}">
                <a16:creationId xmlns="" xmlns:a16="http://schemas.microsoft.com/office/drawing/2014/main" id="{06715B3A-D7CC-2C7D-C3DA-1AE99A2CB9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5029200"/>
            <a:ext cx="16764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8204" name="Text Box 16">
            <a:extLst>
              <a:ext uri="{FF2B5EF4-FFF2-40B4-BE49-F238E27FC236}">
                <a16:creationId xmlns="" xmlns:a16="http://schemas.microsoft.com/office/drawing/2014/main" id="{9BE612D9-3A8A-5FBA-A6C5-76E7A9CCF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810000"/>
            <a:ext cx="1482725" cy="3762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800"/>
              <a:t>Dipolární iont</a:t>
            </a:r>
            <a:endParaRPr lang="en-GB" altLang="en-US" sz="1800"/>
          </a:p>
        </p:txBody>
      </p:sp>
      <p:grpSp>
        <p:nvGrpSpPr>
          <p:cNvPr id="8205" name="Group 17">
            <a:extLst>
              <a:ext uri="{FF2B5EF4-FFF2-40B4-BE49-F238E27FC236}">
                <a16:creationId xmlns="" xmlns:a16="http://schemas.microsoft.com/office/drawing/2014/main" id="{DE0AD2CC-F95A-F93A-DD25-BA5BD53DD63C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2514600"/>
            <a:ext cx="1600200" cy="914400"/>
            <a:chOff x="2736" y="1584"/>
            <a:chExt cx="1008" cy="576"/>
          </a:xfrm>
        </p:grpSpPr>
        <p:graphicFrame>
          <p:nvGraphicFramePr>
            <p:cNvPr id="8218" name="Object 18">
              <a:extLst>
                <a:ext uri="{FF2B5EF4-FFF2-40B4-BE49-F238E27FC236}">
                  <a16:creationId xmlns="" xmlns:a16="http://schemas.microsoft.com/office/drawing/2014/main" id="{7DDE20C0-3D60-0D8D-2056-B2BEEC3AE9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47" y="1680"/>
            <a:ext cx="349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5" name="PhotoImpact" r:id="rId9" imgW="850794" imgH="1053968" progId="PI3.Image">
                    <p:embed/>
                  </p:oleObj>
                </mc:Choice>
                <mc:Fallback>
                  <p:oleObj name="PhotoImpact" r:id="rId9" imgW="850794" imgH="1053968" progId="PI3.Image">
                    <p:embed/>
                    <p:pic>
                      <p:nvPicPr>
                        <p:cNvPr id="8218" name="Object 18">
                          <a:extLst>
                            <a:ext uri="{FF2B5EF4-FFF2-40B4-BE49-F238E27FC236}">
                              <a16:creationId xmlns="" xmlns:a16="http://schemas.microsoft.com/office/drawing/2014/main" id="{7DDE20C0-3D60-0D8D-2056-B2BEEC3AE9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7" y="1680"/>
                          <a:ext cx="349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9" name="Object 19">
              <a:extLst>
                <a:ext uri="{FF2B5EF4-FFF2-40B4-BE49-F238E27FC236}">
                  <a16:creationId xmlns="" xmlns:a16="http://schemas.microsoft.com/office/drawing/2014/main" id="{387EAF1B-5056-5508-3104-64CB73A96D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1680"/>
            <a:ext cx="32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6" name="PhotoImpact" r:id="rId11" imgW="825397" imgH="1117460" progId="PI3.Image">
                    <p:embed/>
                  </p:oleObj>
                </mc:Choice>
                <mc:Fallback>
                  <p:oleObj name="PhotoImpact" r:id="rId11" imgW="825397" imgH="1117460" progId="PI3.Image">
                    <p:embed/>
                    <p:pic>
                      <p:nvPicPr>
                        <p:cNvPr id="8219" name="Object 19">
                          <a:extLst>
                            <a:ext uri="{FF2B5EF4-FFF2-40B4-BE49-F238E27FC236}">
                              <a16:creationId xmlns="" xmlns:a16="http://schemas.microsoft.com/office/drawing/2014/main" id="{387EAF1B-5056-5508-3104-64CB73A96D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680"/>
                          <a:ext cx="320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0" name="Text Box 20">
              <a:extLst>
                <a:ext uri="{FF2B5EF4-FFF2-40B4-BE49-F238E27FC236}">
                  <a16:creationId xmlns="" xmlns:a16="http://schemas.microsoft.com/office/drawing/2014/main" id="{D0088571-0715-F16E-E74D-58700AD82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728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cs-CZ" altLang="en-US" b="1"/>
                <a:t>+</a:t>
              </a:r>
              <a:endParaRPr lang="en-GB" altLang="en-US" b="1"/>
            </a:p>
          </p:txBody>
        </p:sp>
        <p:sp>
          <p:nvSpPr>
            <p:cNvPr id="8221" name="Oval 21">
              <a:extLst>
                <a:ext uri="{FF2B5EF4-FFF2-40B4-BE49-F238E27FC236}">
                  <a16:creationId xmlns="" xmlns:a16="http://schemas.microsoft.com/office/drawing/2014/main" id="{99503476-4B42-1756-3102-405A867DA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584"/>
              <a:ext cx="1008" cy="57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cs-CZ"/>
            </a:p>
          </p:txBody>
        </p:sp>
      </p:grpSp>
      <p:sp>
        <p:nvSpPr>
          <p:cNvPr id="8206" name="Line 22">
            <a:extLst>
              <a:ext uri="{FF2B5EF4-FFF2-40B4-BE49-F238E27FC236}">
                <a16:creationId xmlns="" xmlns:a16="http://schemas.microsoft.com/office/drawing/2014/main" id="{0D701CDE-4A0A-63DF-13C8-4781E838BC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3048000"/>
            <a:ext cx="609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8207" name="Text Box 23">
            <a:extLst>
              <a:ext uri="{FF2B5EF4-FFF2-40B4-BE49-F238E27FC236}">
                <a16:creationId xmlns="" xmlns:a16="http://schemas.microsoft.com/office/drawing/2014/main" id="{FDFE194C-590A-83D9-7393-574E7EFC8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90800"/>
            <a:ext cx="3048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600"/>
              <a:t>Při pH, kdy pK = 9.60 je přítomná ekvimolární koncentrace donoru protonu a akceptoru protonu.</a:t>
            </a:r>
            <a:endParaRPr lang="en-GB" altLang="en-US" sz="1600"/>
          </a:p>
        </p:txBody>
      </p:sp>
      <p:sp>
        <p:nvSpPr>
          <p:cNvPr id="8208" name="Text Box 24">
            <a:extLst>
              <a:ext uri="{FF2B5EF4-FFF2-40B4-BE49-F238E27FC236}">
                <a16:creationId xmlns="" xmlns:a16="http://schemas.microsoft.com/office/drawing/2014/main" id="{D3986521-3BFC-C215-04D2-C31B8F5E8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752600"/>
            <a:ext cx="914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400" b="1">
                <a:solidFill>
                  <a:srgbClr val="FF0000"/>
                </a:solidFill>
              </a:rPr>
              <a:t>donor protonu</a:t>
            </a:r>
            <a:endParaRPr lang="en-GB" altLang="en-US" sz="1400" b="1">
              <a:solidFill>
                <a:srgbClr val="FF0000"/>
              </a:solidFill>
            </a:endParaRPr>
          </a:p>
        </p:txBody>
      </p:sp>
      <p:sp>
        <p:nvSpPr>
          <p:cNvPr id="8209" name="Text Box 25">
            <a:extLst>
              <a:ext uri="{FF2B5EF4-FFF2-40B4-BE49-F238E27FC236}">
                <a16:creationId xmlns="" xmlns:a16="http://schemas.microsoft.com/office/drawing/2014/main" id="{1DC58984-C507-7BE6-D2D3-68DAAC71B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752600"/>
            <a:ext cx="914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400" b="1">
                <a:solidFill>
                  <a:srgbClr val="FF0000"/>
                </a:solidFill>
              </a:rPr>
              <a:t>akceptor protonu</a:t>
            </a:r>
            <a:endParaRPr lang="en-GB" altLang="en-US" sz="1400" b="1">
              <a:solidFill>
                <a:srgbClr val="FF0000"/>
              </a:solidFill>
            </a:endParaRPr>
          </a:p>
        </p:txBody>
      </p:sp>
      <p:sp>
        <p:nvSpPr>
          <p:cNvPr id="8210" name="Line 26">
            <a:extLst>
              <a:ext uri="{FF2B5EF4-FFF2-40B4-BE49-F238E27FC236}">
                <a16:creationId xmlns="" xmlns:a16="http://schemas.microsoft.com/office/drawing/2014/main" id="{201A09B8-8358-8CC9-5D86-090870096F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5486400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8211" name="Line 27">
            <a:extLst>
              <a:ext uri="{FF2B5EF4-FFF2-40B4-BE49-F238E27FC236}">
                <a16:creationId xmlns="" xmlns:a16="http://schemas.microsoft.com/office/drawing/2014/main" id="{EAC5D027-FE78-ECBE-05AB-0A2AB3B4A1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6400" y="5486400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8212" name="Text Box 28">
            <a:extLst>
              <a:ext uri="{FF2B5EF4-FFF2-40B4-BE49-F238E27FC236}">
                <a16:creationId xmlns="" xmlns:a16="http://schemas.microsoft.com/office/drawing/2014/main" id="{338A2C49-10D1-867E-275C-6D3F9B79C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791200"/>
            <a:ext cx="838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400" b="1">
                <a:solidFill>
                  <a:srgbClr val="FF0000"/>
                </a:solidFill>
              </a:rPr>
              <a:t>donor protonu</a:t>
            </a:r>
            <a:endParaRPr lang="en-GB" altLang="en-US" sz="1400" b="1">
              <a:solidFill>
                <a:srgbClr val="FF0000"/>
              </a:solidFill>
            </a:endParaRPr>
          </a:p>
        </p:txBody>
      </p:sp>
      <p:sp>
        <p:nvSpPr>
          <p:cNvPr id="8213" name="Text Box 29">
            <a:extLst>
              <a:ext uri="{FF2B5EF4-FFF2-40B4-BE49-F238E27FC236}">
                <a16:creationId xmlns="" xmlns:a16="http://schemas.microsoft.com/office/drawing/2014/main" id="{63B3B248-FE1D-30DD-7039-3400A909B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807075"/>
            <a:ext cx="914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400" b="1">
                <a:solidFill>
                  <a:srgbClr val="FF0000"/>
                </a:solidFill>
              </a:rPr>
              <a:t>akceptor protonu </a:t>
            </a:r>
            <a:endParaRPr lang="en-GB" altLang="en-US" sz="1400" b="1">
              <a:solidFill>
                <a:srgbClr val="FF0000"/>
              </a:solidFill>
            </a:endParaRPr>
          </a:p>
        </p:txBody>
      </p:sp>
      <p:sp>
        <p:nvSpPr>
          <p:cNvPr id="8214" name="Line 30">
            <a:extLst>
              <a:ext uri="{FF2B5EF4-FFF2-40B4-BE49-F238E27FC236}">
                <a16:creationId xmlns="" xmlns:a16="http://schemas.microsoft.com/office/drawing/2014/main" id="{18F0FD7D-A029-CB22-E1A3-E11A73DA7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286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8215" name="Line 31">
            <a:extLst>
              <a:ext uri="{FF2B5EF4-FFF2-40B4-BE49-F238E27FC236}">
                <a16:creationId xmlns="" xmlns:a16="http://schemas.microsoft.com/office/drawing/2014/main" id="{E7A61EA0-AFE6-B108-C794-436A80687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286000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8216" name="Text Box 32">
            <a:extLst>
              <a:ext uri="{FF2B5EF4-FFF2-40B4-BE49-F238E27FC236}">
                <a16:creationId xmlns="" xmlns:a16="http://schemas.microsoft.com/office/drawing/2014/main" id="{D88A9375-4014-152E-8C43-88C87F738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3733800"/>
            <a:ext cx="2322513" cy="457200"/>
          </a:xfrm>
          <a:prstGeom prst="rect">
            <a:avLst/>
          </a:prstGeom>
          <a:solidFill>
            <a:srgbClr val="00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dirty="0"/>
              <a:t>Izoelektrický bod</a:t>
            </a:r>
            <a:endParaRPr lang="en-GB" altLang="en-US" dirty="0"/>
          </a:p>
        </p:txBody>
      </p:sp>
      <p:sp>
        <p:nvSpPr>
          <p:cNvPr id="8217" name="Text Box 33">
            <a:extLst>
              <a:ext uri="{FF2B5EF4-FFF2-40B4-BE49-F238E27FC236}">
                <a16:creationId xmlns="" xmlns:a16="http://schemas.microsoft.com/office/drawing/2014/main" id="{26AB0566-7452-60E9-8813-02A943FAB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6478588"/>
            <a:ext cx="56911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200"/>
              <a:t>Převzato z učebnice: </a:t>
            </a:r>
            <a:r>
              <a:rPr lang="cs-CZ" altLang="en-US" sz="1200">
                <a:solidFill>
                  <a:srgbClr val="000099"/>
                </a:solidFill>
              </a:rPr>
              <a:t>D.L. Nelson, M.M. Cox Lehninger Principle of Biochemistry. 5th ed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br">
            <a:extLst>
              <a:ext uri="{FF2B5EF4-FFF2-40B4-BE49-F238E27FC236}">
                <a16:creationId xmlns="" xmlns:a16="http://schemas.microsoft.com/office/drawing/2014/main" id="{39A761F8-A023-0F5C-6F98-DE2958C1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228600"/>
            <a:ext cx="4197350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3">
            <a:extLst>
              <a:ext uri="{FF2B5EF4-FFF2-40B4-BE49-F238E27FC236}">
                <a16:creationId xmlns="" xmlns:a16="http://schemas.microsoft.com/office/drawing/2014/main" id="{100F576F-6929-A12F-AC06-0D6CFBDFA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325" y="336550"/>
            <a:ext cx="368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Proužek acetátcelulózy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="" xmlns:a16="http://schemas.microsoft.com/office/drawing/2014/main" id="{47746CAE-6B29-372E-A709-2E63C6AF0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5" y="1982788"/>
            <a:ext cx="231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Elektroforéza 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="" xmlns:a16="http://schemas.microsoft.com/office/drawing/2014/main" id="{7289BBA7-366F-E8C9-552E-11E191FE9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506788"/>
            <a:ext cx="312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Rozdělené proteiny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="" xmlns:a16="http://schemas.microsoft.com/office/drawing/2014/main" id="{BF2018C8-9DC2-DEFE-7019-8B2BFAEBD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4941888"/>
            <a:ext cx="4052887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Densitogram</a:t>
            </a:r>
          </a:p>
          <a:p>
            <a:pPr eaLnBrk="1" hangingPunct="1"/>
            <a:r>
              <a:rPr lang="cs-CZ" altLang="en-US" sz="2000">
                <a:latin typeface="Verdana" panose="020B0604030504040204" pitchFamily="34" charset="0"/>
              </a:rPr>
              <a:t>(densita je přímo úměrná koncentraci)</a:t>
            </a:r>
            <a:r>
              <a:rPr lang="cs-CZ" altLang="en-US">
                <a:latin typeface="Verdana" panose="020B060403050404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>
            <a:extLst>
              <a:ext uri="{FF2B5EF4-FFF2-40B4-BE49-F238E27FC236}">
                <a16:creationId xmlns="" xmlns:a16="http://schemas.microsoft.com/office/drawing/2014/main" id="{64F74099-3AB6-EF85-1B57-1C77E844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762000"/>
            <a:ext cx="5657850" cy="291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5">
            <a:extLst>
              <a:ext uri="{FF2B5EF4-FFF2-40B4-BE49-F238E27FC236}">
                <a16:creationId xmlns="" xmlns:a16="http://schemas.microsoft.com/office/drawing/2014/main" id="{27BFBBD4-DB00-F102-13D4-FC6BD196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13150"/>
            <a:ext cx="5429250" cy="279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 descr="~AUT0005">
            <a:extLst>
              <a:ext uri="{FF2B5EF4-FFF2-40B4-BE49-F238E27FC236}">
                <a16:creationId xmlns="" xmlns:a16="http://schemas.microsoft.com/office/drawing/2014/main" id="{667E5923-899D-30AF-7207-63E822EC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54138"/>
            <a:ext cx="4703763" cy="301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4" descr="~AUT0006">
            <a:extLst>
              <a:ext uri="{FF2B5EF4-FFF2-40B4-BE49-F238E27FC236}">
                <a16:creationId xmlns="" xmlns:a16="http://schemas.microsoft.com/office/drawing/2014/main" id="{A3D588F0-1A77-94CF-A436-FE8157D1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00600"/>
            <a:ext cx="4513263" cy="144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8" name="Text Box 5">
            <a:extLst>
              <a:ext uri="{FF2B5EF4-FFF2-40B4-BE49-F238E27FC236}">
                <a16:creationId xmlns="" xmlns:a16="http://schemas.microsoft.com/office/drawing/2014/main" id="{ED7A9BE3-BD41-A583-B008-F4044E455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1917700"/>
            <a:ext cx="3897312" cy="417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Hypergamaglobulinemie</a:t>
            </a: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Hypogamaglobulinemie </a:t>
            </a: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  <a:p>
            <a:pPr eaLnBrk="1" hangingPunct="1"/>
            <a:endParaRPr lang="cs-CZ" altLang="en-US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Normální sérum</a:t>
            </a:r>
            <a:r>
              <a:rPr lang="cs-CZ" altLang="en-US" sz="2800"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11269" name="Text Box 6">
            <a:extLst>
              <a:ext uri="{FF2B5EF4-FFF2-40B4-BE49-F238E27FC236}">
                <a16:creationId xmlns="" xmlns:a16="http://schemas.microsoft.com/office/drawing/2014/main" id="{DE7E2B83-C4DA-794C-C3F6-AE460F67F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274638"/>
            <a:ext cx="76676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cs-CZ" altLang="en-US" sz="3200" b="1">
                <a:solidFill>
                  <a:schemeClr val="accent2"/>
                </a:solidFill>
                <a:latin typeface="Verdana" panose="020B0604030504040204" pitchFamily="34" charset="0"/>
              </a:rPr>
              <a:t>Použití zónové </a:t>
            </a:r>
            <a:r>
              <a:rPr lang="cs-CZ" altLang="en-US" sz="2800" b="1">
                <a:solidFill>
                  <a:schemeClr val="accent2"/>
                </a:solidFill>
                <a:latin typeface="Verdana" panose="020B0604030504040204" pitchFamily="34" charset="0"/>
              </a:rPr>
              <a:t>elektroforézy</a:t>
            </a:r>
            <a:r>
              <a:rPr lang="cs-CZ" altLang="en-US" sz="3200" b="1">
                <a:solidFill>
                  <a:schemeClr val="accent2"/>
                </a:solidFill>
                <a:latin typeface="Verdana" panose="020B0604030504040204" pitchFamily="34" charset="0"/>
              </a:rPr>
              <a:t> v klinické praxi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>
            <a:extLst>
              <a:ext uri="{FF2B5EF4-FFF2-40B4-BE49-F238E27FC236}">
                <a16:creationId xmlns="" xmlns:a16="http://schemas.microsoft.com/office/drawing/2014/main" id="{6D2033D3-0F02-D576-4663-188D1A4E6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5567363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r>
              <a:rPr lang="cs-CZ" altLang="en-US" sz="2000">
                <a:latin typeface="Verdana" panose="020B0604030504040204" pitchFamily="34" charset="0"/>
              </a:rPr>
              <a:t>  Gely tvoří přechod mezi pevným a kapalným stavem, 99% je voda.</a:t>
            </a:r>
          </a:p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r>
              <a:rPr lang="cs-CZ" altLang="en-US" sz="2000">
                <a:latin typeface="Verdana" panose="020B0604030504040204" pitchFamily="34" charset="0"/>
              </a:rPr>
              <a:t>  Vytváří se  trojrozměrná síť, póry slouží jako molekulové síto. </a:t>
            </a:r>
          </a:p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r>
              <a:rPr lang="cs-CZ" altLang="en-US" sz="2000">
                <a:latin typeface="Verdana" panose="020B0604030504040204" pitchFamily="34" charset="0"/>
              </a:rPr>
              <a:t>  Velikost pórů odpovídá velikosti proteinů a nukleových kyselin.</a:t>
            </a:r>
          </a:p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endParaRPr lang="cs-CZ" altLang="en-US" sz="2000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sz="2000" b="1">
                <a:latin typeface="Verdana" panose="020B0604030504040204" pitchFamily="34" charset="0"/>
              </a:rPr>
              <a:t>Agaróza</a:t>
            </a:r>
            <a:r>
              <a:rPr lang="cs-CZ" altLang="en-US" sz="2000">
                <a:latin typeface="Verdana" panose="020B0604030504040204" pitchFamily="34" charset="0"/>
              </a:rPr>
              <a:t> - síť tvořená dlouhými cukernými polymery vázanými nekovalentními vodíkovými můstky a hydrofóbními vazbami.</a:t>
            </a:r>
          </a:p>
          <a:p>
            <a:pPr eaLnBrk="1" hangingPunct="1"/>
            <a:endParaRPr lang="cs-CZ" altLang="en-US" sz="2000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sz="2000" b="1">
                <a:latin typeface="Verdana" panose="020B0604030504040204" pitchFamily="34" charset="0"/>
              </a:rPr>
              <a:t>Akrylamid</a:t>
            </a:r>
            <a:r>
              <a:rPr lang="cs-CZ" altLang="en-US" sz="2000">
                <a:latin typeface="Verdana" panose="020B0604030504040204" pitchFamily="34" charset="0"/>
              </a:rPr>
              <a:t> – síť monomerů akrylamidu (CH</a:t>
            </a:r>
            <a:r>
              <a:rPr lang="cs-CZ" altLang="en-US" sz="2000" baseline="-25000">
                <a:latin typeface="Verdana" panose="020B0604030504040204" pitchFamily="34" charset="0"/>
              </a:rPr>
              <a:t>2</a:t>
            </a:r>
            <a:r>
              <a:rPr lang="cs-CZ" altLang="en-US" sz="2000">
                <a:latin typeface="Verdana" panose="020B0604030504040204" pitchFamily="34" charset="0"/>
              </a:rPr>
              <a:t>=CH-CO-NH</a:t>
            </a:r>
            <a:r>
              <a:rPr lang="cs-CZ" altLang="en-US" sz="2000" baseline="-25000">
                <a:latin typeface="Verdana" panose="020B0604030504040204" pitchFamily="34" charset="0"/>
              </a:rPr>
              <a:t>2</a:t>
            </a:r>
            <a:r>
              <a:rPr lang="cs-CZ" altLang="en-US" sz="2000">
                <a:latin typeface="Verdana" panose="020B0604030504040204" pitchFamily="34" charset="0"/>
              </a:rPr>
              <a:t>) spojených kovalentními příčnými vazbami pomocí N,N´-methylylenbisakrylamidu (CH</a:t>
            </a:r>
            <a:r>
              <a:rPr lang="cs-CZ" altLang="en-US" sz="2000" baseline="-25000">
                <a:latin typeface="Verdana" panose="020B0604030504040204" pitchFamily="34" charset="0"/>
              </a:rPr>
              <a:t>2</a:t>
            </a:r>
            <a:r>
              <a:rPr lang="cs-CZ" altLang="en-US" sz="2000">
                <a:latin typeface="Verdana" panose="020B0604030504040204" pitchFamily="34" charset="0"/>
              </a:rPr>
              <a:t>=CH-CO-NH-CH2-NH-CO-CH=CH</a:t>
            </a:r>
            <a:r>
              <a:rPr lang="cs-CZ" altLang="en-US" sz="2000" baseline="-25000">
                <a:latin typeface="Verdana" panose="020B0604030504040204" pitchFamily="34" charset="0"/>
              </a:rPr>
              <a:t>2</a:t>
            </a:r>
            <a:r>
              <a:rPr lang="cs-CZ" altLang="en-US" sz="2000">
                <a:latin typeface="Verdana" panose="020B0604030504040204" pitchFamily="34" charset="0"/>
              </a:rPr>
              <a:t>), vytváří dlouhé řetězce.</a:t>
            </a:r>
          </a:p>
        </p:txBody>
      </p:sp>
      <p:pic>
        <p:nvPicPr>
          <p:cNvPr id="12291" name="Picture 4" descr="obr">
            <a:extLst>
              <a:ext uri="{FF2B5EF4-FFF2-40B4-BE49-F238E27FC236}">
                <a16:creationId xmlns="" xmlns:a16="http://schemas.microsoft.com/office/drawing/2014/main" id="{9C183370-CAEC-6D19-FD19-A6B77210B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2052638"/>
            <a:ext cx="2979738" cy="274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5">
            <a:extLst>
              <a:ext uri="{FF2B5EF4-FFF2-40B4-BE49-F238E27FC236}">
                <a16:creationId xmlns="" xmlns:a16="http://schemas.microsoft.com/office/drawing/2014/main" id="{DE479865-9E54-A141-606C-26EDB6CBE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975" y="401638"/>
            <a:ext cx="4933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3200" b="1">
                <a:solidFill>
                  <a:schemeClr val="accent2"/>
                </a:solidFill>
                <a:latin typeface="Verdana" panose="020B0604030504040204" pitchFamily="34" charset="0"/>
              </a:rPr>
              <a:t>Gelová elektroforéza</a:t>
            </a:r>
            <a:endParaRPr lang="cs-CZ" altLang="en-US" sz="3200">
              <a:solidFill>
                <a:schemeClr val="accent2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="" xmlns:a16="http://schemas.microsoft.com/office/drawing/2014/main" id="{3C6D21AC-20A0-EB60-CEF7-1C237E22E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44475"/>
            <a:ext cx="8713788" cy="581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3200" b="1">
                <a:solidFill>
                  <a:schemeClr val="accent2"/>
                </a:solidFill>
                <a:latin typeface="Verdana" panose="020B0604030504040204" pitchFamily="34" charset="0"/>
              </a:rPr>
              <a:t>Dva hlavní typy gelové elektroforézy</a:t>
            </a:r>
          </a:p>
          <a:p>
            <a:pPr eaLnBrk="1" hangingPunct="1"/>
            <a:endParaRPr lang="cs-CZ" altLang="en-US" sz="3200">
              <a:solidFill>
                <a:schemeClr val="accent2"/>
              </a:solidFill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b="1">
                <a:solidFill>
                  <a:srgbClr val="FF0000"/>
                </a:solidFill>
                <a:latin typeface="Verdana" panose="020B0604030504040204" pitchFamily="34" charset="0"/>
              </a:rPr>
              <a:t>1. Nativní gelová (nedenaturační) elektroforéza</a:t>
            </a:r>
            <a:endParaRPr lang="cs-CZ" altLang="en-US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Probíhá bez denaturačních činidel.</a:t>
            </a:r>
          </a:p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Proteiny migrují gelem podle svého celkového náboje velikosti a tvaru.</a:t>
            </a:r>
          </a:p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Podle velikosti pórů v gelu.</a:t>
            </a:r>
          </a:p>
          <a:p>
            <a:pPr eaLnBrk="1" hangingPunct="1">
              <a:buFontTx/>
              <a:buChar char="•"/>
            </a:pPr>
            <a:endParaRPr lang="cs-CZ" altLang="en-US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b="1">
                <a:solidFill>
                  <a:srgbClr val="FF0000"/>
                </a:solidFill>
                <a:latin typeface="Verdana" panose="020B0604030504040204" pitchFamily="34" charset="0"/>
              </a:rPr>
              <a:t>2. SDS gelová elektroforéza</a:t>
            </a:r>
          </a:p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Proteiny jsou denaturovány dodecylsíranem sodným (SDS) a </a:t>
            </a:r>
            <a:r>
              <a:rPr lang="cs-CZ" altLang="en-US">
                <a:latin typeface="Symbol" panose="05050102010706020507" pitchFamily="18" charset="2"/>
              </a:rPr>
              <a:t>b</a:t>
            </a:r>
            <a:r>
              <a:rPr lang="cs-CZ" altLang="en-US">
                <a:latin typeface="Verdana" panose="020B0604030504040204" pitchFamily="34" charset="0"/>
              </a:rPr>
              <a:t>-merkaptoetanolem (zruší disulfidické vazby).</a:t>
            </a:r>
          </a:p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Pohyblivost závisí na molekulové hmotnosti polypeptidových řetězců.</a:t>
            </a:r>
          </a:p>
          <a:p>
            <a:pPr eaLnBrk="1" hangingPunct="1">
              <a:buSzPct val="85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Vhodná pro analýzu makromolekulárních komplexů.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~AUT0008">
            <a:extLst>
              <a:ext uri="{FF2B5EF4-FFF2-40B4-BE49-F238E27FC236}">
                <a16:creationId xmlns="" xmlns:a16="http://schemas.microsoft.com/office/drawing/2014/main" id="{72A09D8A-C45E-0BB2-EB90-1E01CE59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" y="1380392"/>
            <a:ext cx="3172339" cy="5277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 descr="~AUT0009">
            <a:extLst>
              <a:ext uri="{FF2B5EF4-FFF2-40B4-BE49-F238E27FC236}">
                <a16:creationId xmlns="" xmlns:a16="http://schemas.microsoft.com/office/drawing/2014/main" id="{218940D2-E683-5255-6BF9-F67141129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217" y="2807677"/>
            <a:ext cx="4837113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~AUT0000">
            <a:extLst>
              <a:ext uri="{FF2B5EF4-FFF2-40B4-BE49-F238E27FC236}">
                <a16:creationId xmlns="" xmlns:a16="http://schemas.microsoft.com/office/drawing/2014/main" id="{7AE1C231-87F0-779E-CBE4-FC0A9FBF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98863"/>
            <a:ext cx="5638800" cy="298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 descr="~AUT0001">
            <a:extLst>
              <a:ext uri="{FF2B5EF4-FFF2-40B4-BE49-F238E27FC236}">
                <a16:creationId xmlns="" xmlns:a16="http://schemas.microsoft.com/office/drawing/2014/main" id="{3AF50EEA-EA9D-BFEB-67CC-F2F40E13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49363"/>
            <a:ext cx="4284663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Text Box 6">
            <a:extLst>
              <a:ext uri="{FF2B5EF4-FFF2-40B4-BE49-F238E27FC236}">
                <a16:creationId xmlns="" xmlns:a16="http://schemas.microsoft.com/office/drawing/2014/main" id="{837B1FFB-C9E0-A7F0-AAD1-EE362E266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2801938"/>
            <a:ext cx="5362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2000">
                <a:solidFill>
                  <a:srgbClr val="FF00FF"/>
                </a:solidFill>
                <a:latin typeface="Verdana" panose="020B0604030504040204" pitchFamily="34" charset="0"/>
              </a:rPr>
              <a:t>Určování molekulové hmotnosti proteinů</a:t>
            </a:r>
          </a:p>
        </p:txBody>
      </p:sp>
      <p:sp>
        <p:nvSpPr>
          <p:cNvPr id="16389" name="Text Box 7">
            <a:extLst>
              <a:ext uri="{FF2B5EF4-FFF2-40B4-BE49-F238E27FC236}">
                <a16:creationId xmlns="" xmlns:a16="http://schemas.microsoft.com/office/drawing/2014/main" id="{C125450A-9A56-D4B1-3C74-CF7AA9D15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25450"/>
            <a:ext cx="2297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2000">
                <a:solidFill>
                  <a:srgbClr val="FF00FF"/>
                </a:solidFill>
                <a:latin typeface="Verdana" panose="020B0604030504040204" pitchFamily="34" charset="0"/>
              </a:rPr>
              <a:t>Nanesení vzorku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2050"/>
          <p:cNvSpPr>
            <a:spLocks noGrp="1" noChangeArrowheads="1"/>
          </p:cNvSpPr>
          <p:nvPr>
            <p:ph type="subTitle" idx="1"/>
          </p:nvPr>
        </p:nvSpPr>
        <p:spPr>
          <a:xfrm>
            <a:off x="1362973" y="2135038"/>
            <a:ext cx="6400800" cy="1752600"/>
          </a:xfrm>
          <a:noFill/>
        </p:spPr>
        <p:txBody>
          <a:bodyPr/>
          <a:lstStyle/>
          <a:p>
            <a:pPr defTabSz="914400" eaLnBrk="1" hangingPunct="1"/>
            <a:r>
              <a:rPr lang="cs-CZ" altLang="cs-CZ" dirty="0">
                <a:solidFill>
                  <a:schemeClr val="tx1"/>
                </a:solidFill>
              </a:rPr>
              <a:t>ZÁKLADY SPEKTROSKOPIE</a:t>
            </a:r>
          </a:p>
          <a:p>
            <a:pPr defTabSz="914400" eaLnBrk="1" hangingPunct="1"/>
            <a:r>
              <a:rPr lang="en-US" altLang="cs-CZ" dirty="0">
                <a:solidFill>
                  <a:schemeClr val="tx1"/>
                </a:solidFill>
              </a:rPr>
              <a:t>UV-VIS</a:t>
            </a:r>
            <a:endParaRPr lang="cs-CZ" altLang="cs-CZ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97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obr">
            <a:extLst>
              <a:ext uri="{FF2B5EF4-FFF2-40B4-BE49-F238E27FC236}">
                <a16:creationId xmlns="" xmlns:a16="http://schemas.microsoft.com/office/drawing/2014/main" id="{E437F04E-D370-D737-0045-2E07F16AC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9" y="1751012"/>
            <a:ext cx="3810000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 Box 3">
            <a:extLst>
              <a:ext uri="{FF2B5EF4-FFF2-40B4-BE49-F238E27FC236}">
                <a16:creationId xmlns="" xmlns:a16="http://schemas.microsoft.com/office/drawing/2014/main" id="{0FE18B99-EDCA-C7F1-FE58-058D1A8A1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63" y="1063930"/>
            <a:ext cx="4103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2000" dirty="0">
                <a:solidFill>
                  <a:srgbClr val="FF00FF"/>
                </a:solidFill>
                <a:latin typeface="Verdana" panose="020B0604030504040204" pitchFamily="34" charset="0"/>
              </a:rPr>
              <a:t>Obarvení rozdělených proteinů</a:t>
            </a:r>
          </a:p>
        </p:txBody>
      </p:sp>
      <p:pic>
        <p:nvPicPr>
          <p:cNvPr id="17412" name="Picture 4" descr="pro ELFO">
            <a:extLst>
              <a:ext uri="{FF2B5EF4-FFF2-40B4-BE49-F238E27FC236}">
                <a16:creationId xmlns="" xmlns:a16="http://schemas.microsoft.com/office/drawing/2014/main" id="{E9FF0F02-C41A-A893-9015-E8140405D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95800"/>
            <a:ext cx="1674813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6">
            <a:extLst>
              <a:ext uri="{FF2B5EF4-FFF2-40B4-BE49-F238E27FC236}">
                <a16:creationId xmlns="" xmlns:a16="http://schemas.microsoft.com/office/drawing/2014/main" id="{4605E636-6148-F907-9195-3BF0EA936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816350"/>
            <a:ext cx="3438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2000">
                <a:solidFill>
                  <a:srgbClr val="FF00FF"/>
                </a:solidFill>
                <a:latin typeface="Verdana" panose="020B0604030504040204" pitchFamily="34" charset="0"/>
              </a:rPr>
              <a:t>Skenování a vyhodnocení</a:t>
            </a:r>
          </a:p>
        </p:txBody>
      </p:sp>
      <p:sp>
        <p:nvSpPr>
          <p:cNvPr id="17414" name="Text Box 7">
            <a:extLst>
              <a:ext uri="{FF2B5EF4-FFF2-40B4-BE49-F238E27FC236}">
                <a16:creationId xmlns="" xmlns:a16="http://schemas.microsoft.com/office/drawing/2014/main" id="{BEAA0B5D-97DA-3550-27E6-8629EF1F7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762000"/>
            <a:ext cx="41910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 sz="1800">
                <a:latin typeface="Verdana" panose="020B0604030504040204" pitchFamily="34" charset="0"/>
              </a:rPr>
              <a:t>Barvení Coomasie blue – citlivost 500 ng/proužek</a:t>
            </a:r>
          </a:p>
          <a:p>
            <a:pPr eaLnBrk="1" hangingPunct="1"/>
            <a:endParaRPr lang="cs-CZ" altLang="en-US" sz="1800">
              <a:latin typeface="Verdana" panose="020B0604030504040204" pitchFamily="34" charset="0"/>
            </a:endParaRPr>
          </a:p>
          <a:p>
            <a:pPr eaLnBrk="1" hangingPunct="1"/>
            <a:r>
              <a:rPr lang="cs-CZ" altLang="en-US" sz="1800">
                <a:latin typeface="Verdana" panose="020B0604030504040204" pitchFamily="34" charset="0"/>
              </a:rPr>
              <a:t>Barvení koloidní  stříbrem – citlivost 10 – 50 ng/proužek</a:t>
            </a:r>
          </a:p>
        </p:txBody>
      </p:sp>
      <p:grpSp>
        <p:nvGrpSpPr>
          <p:cNvPr id="17415" name="Group 8">
            <a:extLst>
              <a:ext uri="{FF2B5EF4-FFF2-40B4-BE49-F238E27FC236}">
                <a16:creationId xmlns="" xmlns:a16="http://schemas.microsoft.com/office/drawing/2014/main" id="{21C955E5-EB76-5FAD-77D5-E7C074A5DA92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2590800"/>
            <a:ext cx="2667000" cy="4114800"/>
            <a:chOff x="288" y="448"/>
            <a:chExt cx="1920" cy="3277"/>
          </a:xfrm>
        </p:grpSpPr>
        <p:pic>
          <p:nvPicPr>
            <p:cNvPr id="17416" name="Picture 9" descr="ELFO-1">
              <a:extLst>
                <a:ext uri="{FF2B5EF4-FFF2-40B4-BE49-F238E27FC236}">
                  <a16:creationId xmlns="" xmlns:a16="http://schemas.microsoft.com/office/drawing/2014/main" id="{7E8B7A3C-9679-DE4B-C142-F3C333C72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448"/>
              <a:ext cx="1872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7" name="Picture 10" descr="ELFO-2">
              <a:extLst>
                <a:ext uri="{FF2B5EF4-FFF2-40B4-BE49-F238E27FC236}">
                  <a16:creationId xmlns="" xmlns:a16="http://schemas.microsoft.com/office/drawing/2014/main" id="{2D554CC3-5D92-6FC2-8B05-53C7B5E13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610"/>
              <a:ext cx="1872" cy="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8" name="Picture 11" descr="ELFO-3">
              <a:extLst>
                <a:ext uri="{FF2B5EF4-FFF2-40B4-BE49-F238E27FC236}">
                  <a16:creationId xmlns="" xmlns:a16="http://schemas.microsoft.com/office/drawing/2014/main" id="{581FB516-2D3F-058F-9B9D-E0FC649B0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736"/>
              <a:ext cx="1920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ovéPole 2">
            <a:extLst>
              <a:ext uri="{FF2B5EF4-FFF2-40B4-BE49-F238E27FC236}">
                <a16:creationId xmlns="" xmlns:a16="http://schemas.microsoft.com/office/drawing/2014/main" id="{96A78207-1DE6-8C2E-C7FE-D82051ACB462}"/>
              </a:ext>
            </a:extLst>
          </p:cNvPr>
          <p:cNvSpPr txBox="1"/>
          <p:nvPr/>
        </p:nvSpPr>
        <p:spPr>
          <a:xfrm>
            <a:off x="1066799" y="152400"/>
            <a:ext cx="678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https://www.youtube.com/watch?v=vq759wKCCUQ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="" xmlns:a16="http://schemas.microsoft.com/office/drawing/2014/main" id="{BCF89FAF-7FB7-7F73-88FC-6182AA30E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911350"/>
            <a:ext cx="62484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Text Box 3">
            <a:extLst>
              <a:ext uri="{FF2B5EF4-FFF2-40B4-BE49-F238E27FC236}">
                <a16:creationId xmlns="" xmlns:a16="http://schemas.microsoft.com/office/drawing/2014/main" id="{3D666D5E-554C-DFA0-7EB0-11016373A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69875"/>
            <a:ext cx="84248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Fragmenty DNA rozdělené gelovou elektroforézou, barvení ethidium bromidem, zviditelněno v UV světle.</a:t>
            </a:r>
            <a:endParaRPr lang="en-GB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~AUT0003">
            <a:extLst>
              <a:ext uri="{FF2B5EF4-FFF2-40B4-BE49-F238E27FC236}">
                <a16:creationId xmlns="" xmlns:a16="http://schemas.microsoft.com/office/drawing/2014/main" id="{C8F75322-33EB-0B9A-EC48-9170588F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3716338"/>
            <a:ext cx="7634287" cy="307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Text Box 3">
            <a:extLst>
              <a:ext uri="{FF2B5EF4-FFF2-40B4-BE49-F238E27FC236}">
                <a16:creationId xmlns="" xmlns:a16="http://schemas.microsoft.com/office/drawing/2014/main" id="{2A3B762D-194D-3111-18A5-B3006A889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46075"/>
            <a:ext cx="8686800" cy="362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chemeClr val="tx1"/>
              </a:buClr>
              <a:buSzPct val="70000"/>
              <a:buFont typeface="Wingdings" panose="05000000000000000000" pitchFamily="2" charset="2"/>
              <a:buNone/>
            </a:pPr>
            <a:r>
              <a:rPr lang="cs-CZ" altLang="en-US" sz="3200" b="1">
                <a:solidFill>
                  <a:schemeClr val="accent2"/>
                </a:solidFill>
                <a:latin typeface="Verdana" panose="020B0604030504040204" pitchFamily="34" charset="0"/>
              </a:rPr>
              <a:t>Dvojrozměrná (2D) elektroforéza proteinů</a:t>
            </a:r>
            <a:endParaRPr lang="cs-CZ" altLang="en-US" sz="3200" b="1">
              <a:latin typeface="Verdana" panose="020B0604030504040204" pitchFamily="34" charset="0"/>
            </a:endParaRPr>
          </a:p>
          <a:p>
            <a:pPr eaLnBrk="1" hangingPunct="1">
              <a:buClr>
                <a:schemeClr val="tx1"/>
              </a:buClr>
              <a:buSzPct val="70000"/>
              <a:buFont typeface="Wingdings" panose="05000000000000000000" pitchFamily="2" charset="2"/>
              <a:buChar char="q"/>
            </a:pPr>
            <a:r>
              <a:rPr lang="cs-CZ" altLang="en-US" sz="2000">
                <a:latin typeface="Verdana" panose="020B0604030504040204" pitchFamily="34" charset="0"/>
              </a:rPr>
              <a:t>   </a:t>
            </a:r>
            <a:r>
              <a:rPr lang="cs-CZ" altLang="en-US">
                <a:latin typeface="Verdana" panose="020B0604030504040204" pitchFamily="34" charset="0"/>
              </a:rPr>
              <a:t>Umožňuje rozlišení až 10 000 proteinů.</a:t>
            </a:r>
          </a:p>
          <a:p>
            <a:pPr eaLnBrk="1" hangingPunct="1">
              <a:buClr>
                <a:schemeClr val="tx1"/>
              </a:buClr>
              <a:buSzPct val="70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 Proteiny se nejprve rozdělí podle jejich izoelektrického bodu v 	gradientu pH.</a:t>
            </a:r>
          </a:p>
          <a:p>
            <a:pPr eaLnBrk="1" hangingPunct="1">
              <a:buClr>
                <a:schemeClr val="tx1"/>
              </a:buClr>
              <a:buSzPct val="70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 Po separaci v prvním rozměru je provedena běžná elektroforéza v 	gelu.</a:t>
            </a:r>
          </a:p>
          <a:p>
            <a:pPr eaLnBrk="1" hangingPunct="1">
              <a:buClr>
                <a:schemeClr val="tx1"/>
              </a:buClr>
              <a:buSzPct val="70000"/>
              <a:buFont typeface="Wingdings" panose="05000000000000000000" pitchFamily="2" charset="2"/>
              <a:buChar char="q"/>
            </a:pPr>
            <a:r>
              <a:rPr lang="cs-CZ" altLang="en-US">
                <a:latin typeface="Verdana" panose="020B0604030504040204" pitchFamily="34" charset="0"/>
              </a:rPr>
              <a:t>   Proteiny migrují ve druhém rozměru v závislosti na své velikosti.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~AUT0010">
            <a:extLst>
              <a:ext uri="{FF2B5EF4-FFF2-40B4-BE49-F238E27FC236}">
                <a16:creationId xmlns="" xmlns:a16="http://schemas.microsoft.com/office/drawing/2014/main" id="{0C151CA7-AF41-6267-5D98-BD9A4A67F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6863"/>
            <a:ext cx="64008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Text Box 4">
            <a:extLst>
              <a:ext uri="{FF2B5EF4-FFF2-40B4-BE49-F238E27FC236}">
                <a16:creationId xmlns="" xmlns:a16="http://schemas.microsoft.com/office/drawing/2014/main" id="{5CA9ADDD-42E9-A000-F3BD-E752B50B6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797425"/>
            <a:ext cx="8494713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Výsledné „mapy“ proteinů se porovnávají s kontrolními vzorky (pacienti s konkrétním onemocněním a zdraví pacienti).</a:t>
            </a:r>
          </a:p>
          <a:p>
            <a:pPr eaLnBrk="1" hangingPunct="1"/>
            <a:r>
              <a:rPr lang="cs-CZ" altLang="en-US">
                <a:latin typeface="Verdana" panose="020B0604030504040204" pitchFamily="34" charset="0"/>
              </a:rPr>
              <a:t>Po „vyříznutí“ oblasti vykazující odlišnost je provedena analýza hmotnostní spektrometrií.</a:t>
            </a:r>
            <a:endParaRPr lang="en-GB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="" xmlns:a16="http://schemas.microsoft.com/office/drawing/2014/main" id="{3F9E964F-AC4F-0B0D-5B54-D03642DD5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0"/>
            <a:ext cx="5080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78" y="641225"/>
            <a:ext cx="8800267" cy="600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2050"/>
          <p:cNvSpPr txBox="1">
            <a:spLocks noChangeArrowheads="1"/>
          </p:cNvSpPr>
          <p:nvPr/>
        </p:nvSpPr>
        <p:spPr bwMode="auto">
          <a:xfrm>
            <a:off x="2589245" y="179779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marL="342900" indent="-3429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defTabSz="-138731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 defTabSz="914400" eaLnBrk="1" hangingPunct="1">
              <a:buNone/>
            </a:pPr>
            <a:r>
              <a:rPr lang="cs-CZ" altLang="cs-CZ" kern="0" dirty="0"/>
              <a:t>Elektronové přechody</a:t>
            </a:r>
            <a:endParaRPr lang="cs-CZ" altLang="cs-CZ" kern="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9" y="1021691"/>
            <a:ext cx="8867955" cy="44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2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8" y="499934"/>
            <a:ext cx="8950862" cy="588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211256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 3788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 sz="4000" dirty="0">
                <a:solidFill>
                  <a:schemeClr val="accent2"/>
                </a:solidFill>
              </a:rPr>
              <a:t>Absorbované záření a doplňková (komplemetární) barva:</a:t>
            </a:r>
            <a:endParaRPr lang="cs-CZ" altLang="cs-CZ" dirty="0"/>
          </a:p>
        </p:txBody>
      </p:sp>
      <p:graphicFrame>
        <p:nvGraphicFramePr>
          <p:cNvPr id="61442" name="Table 62465"/>
          <p:cNvGraphicFramePr>
            <a:graphicFrameLocks noGrp="1"/>
          </p:cNvGraphicFramePr>
          <p:nvPr/>
        </p:nvGraphicFramePr>
        <p:xfrm>
          <a:off x="457200" y="1600200"/>
          <a:ext cx="8229600" cy="4588702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65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Absorbované záření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[nm]</a:t>
                      </a:r>
                      <a:endParaRPr kumimoji="0" lang="cs-CZ" altLang="cs-CZ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Barva absorbovaného záření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Barva doplňková (barva roztoku)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6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400 – 435</a:t>
                      </a:r>
                      <a:endParaRPr kumimoji="0" lang="cs-CZ" altLang="cs-CZ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435 – 480</a:t>
                      </a:r>
                      <a:endParaRPr kumimoji="0" lang="cs-CZ" altLang="cs-CZ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6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480 – 500</a:t>
                      </a:r>
                      <a:endParaRPr kumimoji="0" lang="cs-CZ" altLang="cs-CZ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F7D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5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 – 560</a:t>
                      </a:r>
                      <a:endParaRPr kumimoji="0" lang="cs-CZ" altLang="cs-CZ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5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560 – 580</a:t>
                      </a:r>
                      <a:endParaRPr kumimoji="0" lang="cs-CZ" altLang="cs-CZ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67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580 – 595</a:t>
                      </a:r>
                      <a:endParaRPr kumimoji="0" lang="cs-CZ" altLang="cs-CZ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cs-CZ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595 - 760</a:t>
                      </a:r>
                      <a:endParaRPr kumimoji="0" lang="cs-CZ" altLang="cs-CZ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1467" name="Rectangle 62490"/>
          <p:cNvSpPr>
            <a:spLocks noChangeArrowheads="1"/>
          </p:cNvSpPr>
          <p:nvPr/>
        </p:nvSpPr>
        <p:spPr bwMode="auto">
          <a:xfrm>
            <a:off x="5943600" y="5562600"/>
            <a:ext cx="2743200" cy="533400"/>
          </a:xfrm>
          <a:prstGeom prst="rect">
            <a:avLst/>
          </a:prstGeom>
          <a:gradFill rotWithShape="0">
            <a:gsLst>
              <a:gs pos="0">
                <a:srgbClr val="0099FF"/>
              </a:gs>
              <a:gs pos="100000">
                <a:srgbClr val="66FF66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cs-CZ" altLang="cs-CZ"/>
          </a:p>
        </p:txBody>
      </p:sp>
      <p:sp>
        <p:nvSpPr>
          <p:cNvPr id="61468" name="Rectangle 62491"/>
          <p:cNvSpPr>
            <a:spLocks noChangeArrowheads="1"/>
          </p:cNvSpPr>
          <p:nvPr/>
        </p:nvSpPr>
        <p:spPr bwMode="auto">
          <a:xfrm>
            <a:off x="5943600" y="3929063"/>
            <a:ext cx="2743200" cy="550862"/>
          </a:xfrm>
          <a:prstGeom prst="rect">
            <a:avLst/>
          </a:prstGeom>
          <a:gradFill rotWithShape="0">
            <a:gsLst>
              <a:gs pos="0">
                <a:srgbClr val="FF0066"/>
              </a:gs>
              <a:gs pos="100000">
                <a:srgbClr val="FF00FF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cs-CZ" altLang="cs-CZ"/>
          </a:p>
        </p:txBody>
      </p:sp>
      <p:sp>
        <p:nvSpPr>
          <p:cNvPr id="61469" name="Rectangle 62492"/>
          <p:cNvSpPr>
            <a:spLocks noChangeArrowheads="1"/>
          </p:cNvSpPr>
          <p:nvPr/>
        </p:nvSpPr>
        <p:spPr bwMode="auto">
          <a:xfrm>
            <a:off x="5943600" y="4991100"/>
            <a:ext cx="2743200" cy="557213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cs-CZ" altLang="cs-CZ"/>
          </a:p>
        </p:txBody>
      </p:sp>
      <p:sp>
        <p:nvSpPr>
          <p:cNvPr id="61470" name="Rectangle 62493"/>
          <p:cNvSpPr>
            <a:spLocks noChangeArrowheads="1"/>
          </p:cNvSpPr>
          <p:nvPr/>
        </p:nvSpPr>
        <p:spPr bwMode="auto">
          <a:xfrm>
            <a:off x="3200400" y="2770188"/>
            <a:ext cx="2743200" cy="576262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798398369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87" y="284672"/>
            <a:ext cx="8038526" cy="596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168141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cs-CZ" sz="3300" dirty="0"/>
              <a:t>Analytické metody</a:t>
            </a:r>
            <a:r>
              <a:rPr lang="en-US" sz="3300" dirty="0"/>
              <a:t>-d</a:t>
            </a:r>
            <a:r>
              <a:rPr lang="cs-CZ" sz="3300" dirty="0"/>
              <a:t>ělení</a:t>
            </a:r>
            <a:endParaRPr lang="en-GB" sz="33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6440" y="801631"/>
            <a:ext cx="8566969" cy="59224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1. Množství vzorku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mikroanalýza, hmotnost vzorku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&gt; 0,001g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semi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kroanalýza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0.1-0.01 g</a:t>
            </a:r>
            <a:endParaRPr lang="cs-CZ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makroanalýza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&gt; 1g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Stav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vzorku</a:t>
            </a:r>
            <a:endParaRPr lang="cs-CZ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destruk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ční metody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většina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destruk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ční metody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malý vzorek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nedestrukční metody-specialní důvody např. analýza drahých kovů 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3. Typ vzorku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homogenní – kapaliny, plyny, pevné látky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heterogenní – emulze, suspenze, pěny, aerosoly…… zadání analýzy je obzvláště složité 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4. Metodika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</a:t>
            </a:r>
            <a:r>
              <a:rPr lang="cs-CZ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klasické metody 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– definovaná chemická reakce mezi studovanou látkou a </a:t>
            </a:r>
            <a:r>
              <a:rPr lang="cs-CZ" sz="1200" i="1" dirty="0">
                <a:latin typeface="Arial" panose="020B0604020202020204" pitchFamily="34" charset="0"/>
                <a:cs typeface="Arial" panose="020B0604020202020204" pitchFamily="34" charset="0"/>
              </a:rPr>
              <a:t>činidlem</a:t>
            </a:r>
            <a:endParaRPr lang="cs-CZ" sz="1200" i="1" dirty="0"/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</a:t>
            </a:r>
            <a:r>
              <a:rPr lang="cs-CZ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instrumentální metody 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– využití fyzikálních metod (dnes dominantní postavení)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		rychlé, přesné, možnost analyzovat současně mnoho 						parametrů, možnost automatizace procesu.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. Kontinuita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jednorázové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kroková – analýza je prováděna v pravidelných časových intervalech-monitoring životního prostředí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kontinuální – analýza je prováděna kontinuálně-řízení chemických procesů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81192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3" y="276046"/>
            <a:ext cx="8763909" cy="640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49183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466"/>
            <a:ext cx="9146922" cy="614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938089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" y="258792"/>
            <a:ext cx="9139957" cy="6521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950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 3891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INTENZITA ABSORPCE</a:t>
            </a:r>
          </a:p>
        </p:txBody>
      </p:sp>
      <p:sp>
        <p:nvSpPr>
          <p:cNvPr id="38915" name="Shape 3891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cs-CZ" altLang="cs-CZ" dirty="0"/>
              <a:t>Může být využita ke </a:t>
            </a:r>
            <a:r>
              <a:rPr lang="cs-CZ" altLang="cs-CZ" b="1" dirty="0"/>
              <a:t>kvantitativnímu</a:t>
            </a:r>
            <a:r>
              <a:rPr lang="cs-CZ" altLang="cs-CZ" dirty="0"/>
              <a:t> stanovení látek (např. v analytické chemii)</a:t>
            </a:r>
          </a:p>
          <a:p>
            <a:r>
              <a:rPr lang="cs-CZ" altLang="cs-CZ" dirty="0"/>
              <a:t>Pocí VIS mohou být stanoveny i nebarevné látky jejich převedením chemickou reakcí na barevnou sloučeninu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hape 11265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 sz="4000">
                <a:solidFill>
                  <a:schemeClr val="accent2"/>
                </a:solidFill>
              </a:rPr>
              <a:t>Veličiny, které charakterizují velikost absorpce záření:</a:t>
            </a:r>
            <a:endParaRPr lang="cs-CZ" altLang="cs-CZ"/>
          </a:p>
        </p:txBody>
      </p:sp>
      <p:sp>
        <p:nvSpPr>
          <p:cNvPr id="11267" name="Shape 11266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8002588" cy="4525963"/>
          </a:xfrm>
          <a:noFill/>
        </p:spPr>
        <p:txBody>
          <a:bodyPr/>
          <a:lstStyle/>
          <a:p>
            <a:pPr defTabSz="914400" eaLnBrk="1" hangingPunct="1"/>
            <a:r>
              <a:rPr lang="cs-CZ" altLang="cs-CZ" sz="2800"/>
              <a:t>transmitance  = propustnost (T) – udává v %, o kolik se snížila intenzita původního záření po průchodu zkoumanou látkou</a:t>
            </a:r>
            <a:endParaRPr lang="cs-CZ" altLang="cs-CZ"/>
          </a:p>
          <a:p>
            <a:pPr defTabSz="914400" eaLnBrk="1" hangingPunct="1">
              <a:buFontTx/>
              <a:buNone/>
            </a:pPr>
            <a:endParaRPr lang="cs-CZ" altLang="cs-CZ" sz="2800" baseline="-25000">
              <a:solidFill>
                <a:srgbClr val="FF0066"/>
              </a:solidFill>
            </a:endParaRPr>
          </a:p>
          <a:p>
            <a:pPr algn="ctr" defTabSz="914400" eaLnBrk="1" hangingPunct="1">
              <a:buFontTx/>
              <a:buNone/>
            </a:pPr>
            <a:r>
              <a:rPr lang="cs-CZ" altLang="cs-CZ" sz="2800"/>
              <a:t> </a:t>
            </a:r>
            <a:r>
              <a:rPr lang="cs-CZ" altLang="cs-CZ" sz="2800">
                <a:solidFill>
                  <a:srgbClr val="FF0066"/>
                </a:solidFill>
              </a:rPr>
              <a:t>T = (I / I</a:t>
            </a:r>
            <a:r>
              <a:rPr lang="cs-CZ" altLang="cs-CZ" sz="2800" baseline="-25000">
                <a:solidFill>
                  <a:srgbClr val="FF0066"/>
                </a:solidFill>
              </a:rPr>
              <a:t>o</a:t>
            </a:r>
            <a:r>
              <a:rPr lang="cs-CZ" altLang="cs-CZ" sz="2800">
                <a:solidFill>
                  <a:srgbClr val="FF0066"/>
                </a:solidFill>
              </a:rPr>
              <a:t>) . 100</a:t>
            </a:r>
            <a:r>
              <a:rPr lang="cs-CZ" altLang="cs-CZ" sz="2800" baseline="-25000">
                <a:solidFill>
                  <a:srgbClr val="FF0066"/>
                </a:solidFill>
              </a:rPr>
              <a:t>  </a:t>
            </a:r>
            <a:r>
              <a:rPr lang="cs-CZ" altLang="cs-CZ" sz="2800">
                <a:solidFill>
                  <a:srgbClr val="FF0066"/>
                </a:solidFill>
              </a:rPr>
              <a:t>(v %)</a:t>
            </a:r>
          </a:p>
        </p:txBody>
      </p:sp>
      <p:sp>
        <p:nvSpPr>
          <p:cNvPr id="29699" name="Straight Connector 30722"/>
          <p:cNvSpPr>
            <a:spLocks noChangeShapeType="1"/>
          </p:cNvSpPr>
          <p:nvPr/>
        </p:nvSpPr>
        <p:spPr bwMode="auto">
          <a:xfrm>
            <a:off x="1116013" y="4868863"/>
            <a:ext cx="2232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9700" name="Rectangle 30723"/>
          <p:cNvSpPr>
            <a:spLocks noChangeArrowheads="1"/>
          </p:cNvSpPr>
          <p:nvPr/>
        </p:nvSpPr>
        <p:spPr bwMode="auto">
          <a:xfrm>
            <a:off x="3348038" y="4221163"/>
            <a:ext cx="2590800" cy="1225550"/>
          </a:xfrm>
          <a:prstGeom prst="rect">
            <a:avLst/>
          </a:prstGeom>
          <a:solidFill>
            <a:srgbClr val="FF00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29701" name="Straight Connector 30724"/>
          <p:cNvSpPr>
            <a:spLocks noChangeShapeType="1"/>
          </p:cNvSpPr>
          <p:nvPr/>
        </p:nvSpPr>
        <p:spPr bwMode="auto">
          <a:xfrm>
            <a:off x="5940425" y="4868863"/>
            <a:ext cx="223202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9702" name="TextBox 30725"/>
          <p:cNvSpPr txBox="1">
            <a:spLocks noChangeArrowheads="1"/>
          </p:cNvSpPr>
          <p:nvPr/>
        </p:nvSpPr>
        <p:spPr bwMode="auto">
          <a:xfrm>
            <a:off x="1908175" y="4508500"/>
            <a:ext cx="452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I</a:t>
            </a:r>
            <a:r>
              <a:rPr lang="cs-CZ" altLang="cs-CZ" baseline="-25000"/>
              <a:t>0</a:t>
            </a:r>
            <a:r>
              <a:rPr lang="cs-CZ" altLang="cs-CZ"/>
              <a:t>   </a:t>
            </a:r>
          </a:p>
        </p:txBody>
      </p:sp>
      <p:sp>
        <p:nvSpPr>
          <p:cNvPr id="29703" name="TextBox 30726"/>
          <p:cNvSpPr txBox="1">
            <a:spLocks noChangeArrowheads="1"/>
          </p:cNvSpPr>
          <p:nvPr/>
        </p:nvSpPr>
        <p:spPr bwMode="auto">
          <a:xfrm>
            <a:off x="6877050" y="4508500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I</a:t>
            </a:r>
          </a:p>
        </p:txBody>
      </p:sp>
      <p:sp>
        <p:nvSpPr>
          <p:cNvPr id="29704" name="TextBox 30727"/>
          <p:cNvSpPr txBox="1">
            <a:spLocks noChangeArrowheads="1"/>
          </p:cNvSpPr>
          <p:nvPr/>
        </p:nvSpPr>
        <p:spPr bwMode="auto">
          <a:xfrm>
            <a:off x="900113" y="5805488"/>
            <a:ext cx="784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I</a:t>
            </a:r>
            <a:r>
              <a:rPr lang="cs-CZ" altLang="cs-CZ" baseline="-25000"/>
              <a:t>0</a:t>
            </a:r>
            <a:r>
              <a:rPr lang="cs-CZ" altLang="cs-CZ"/>
              <a:t> – intenzita původního záření, I – intenzita záření po průchodu vzorkem  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1" name="Object 3"/>
          <p:cNvGraphicFramePr>
            <a:graphicFrameLocks noChangeAspect="1"/>
          </p:cNvGraphicFramePr>
          <p:nvPr/>
        </p:nvGraphicFramePr>
        <p:xfrm>
          <a:off x="1588" y="3175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3175"/>
                        <a:ext cx="0" cy="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5" y="923206"/>
            <a:ext cx="8754708" cy="511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hape 20481"/>
          <p:cNvSpPr>
            <a:spLocks noGrp="1" noChangeArrowheads="1"/>
          </p:cNvSpPr>
          <p:nvPr>
            <p:ph type="title" idx="4294967295"/>
          </p:nvPr>
        </p:nvSpPr>
        <p:spPr>
          <a:xfrm>
            <a:off x="396815" y="0"/>
            <a:ext cx="8229600" cy="1143000"/>
          </a:xfrm>
          <a:noFill/>
        </p:spPr>
        <p:txBody>
          <a:bodyPr/>
          <a:lstStyle/>
          <a:p>
            <a:pPr marL="0" indent="0" defTabSz="914400" eaLnBrk="1" hangingPunct="1"/>
            <a:r>
              <a:rPr lang="cs-CZ" altLang="cs-CZ" dirty="0">
                <a:solidFill>
                  <a:schemeClr val="accent2"/>
                </a:solidFill>
              </a:rPr>
              <a:t>Stanovení koncentrace:</a:t>
            </a:r>
            <a:endParaRPr lang="cs-CZ" altLang="cs-CZ" dirty="0"/>
          </a:p>
        </p:txBody>
      </p:sp>
      <p:sp>
        <p:nvSpPr>
          <p:cNvPr id="20483" name="Shape 20482"/>
          <p:cNvSpPr>
            <a:spLocks noGrp="1" noChangeArrowheads="1"/>
          </p:cNvSpPr>
          <p:nvPr>
            <p:ph type="body" idx="4294967295"/>
          </p:nvPr>
        </p:nvSpPr>
        <p:spPr>
          <a:xfrm>
            <a:off x="431320" y="1030856"/>
            <a:ext cx="8229600" cy="4525963"/>
          </a:xfrm>
          <a:noFill/>
        </p:spPr>
        <p:txBody>
          <a:bodyPr/>
          <a:lstStyle/>
          <a:p>
            <a:pPr defTabSz="914400" eaLnBrk="1" hangingPunct="1">
              <a:lnSpc>
                <a:spcPct val="90000"/>
              </a:lnSpc>
            </a:pPr>
            <a:r>
              <a:rPr lang="cs-CZ" altLang="cs-CZ" sz="2800" dirty="0"/>
              <a:t>při spektroskopických stanovení koncentrace látek využíváme nejčastěji </a:t>
            </a:r>
            <a:r>
              <a:rPr lang="cs-CZ" altLang="cs-CZ" sz="2800" u="sng" dirty="0"/>
              <a:t>metodu kalibrační přímky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cs-CZ" altLang="cs-CZ" sz="2800" dirty="0"/>
              <a:t>Měření se provádí při vlnové délce odpovídající maximu absorpce ve spektru</a:t>
            </a:r>
            <a:endParaRPr lang="cs-CZ" altLang="cs-CZ" dirty="0"/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endParaRPr lang="cs-CZ" altLang="cs-CZ" sz="900" u="sng" dirty="0"/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r>
              <a:rPr lang="cs-CZ" altLang="cs-CZ" sz="2400" dirty="0"/>
              <a:t>Postup:</a:t>
            </a:r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r>
              <a:rPr lang="cs-CZ" altLang="cs-CZ" sz="2400" dirty="0"/>
              <a:t> - příprava základního roztoku, jehož koncentrace je větší </a:t>
            </a:r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r>
              <a:rPr lang="cs-CZ" altLang="cs-CZ" sz="2400" dirty="0"/>
              <a:t>   než mají vzorky</a:t>
            </a:r>
          </a:p>
          <a:p>
            <a:pPr defTabSz="914400" eaLnBrk="1" hangingPunct="1">
              <a:lnSpc>
                <a:spcPct val="90000"/>
              </a:lnSpc>
              <a:buFontTx/>
              <a:buChar char="-"/>
            </a:pPr>
            <a:r>
              <a:rPr lang="cs-CZ" altLang="cs-CZ" sz="2400" dirty="0"/>
              <a:t>ředěním základního roztoku se získají kalibrační roztoky o známé koncentraci</a:t>
            </a:r>
          </a:p>
          <a:p>
            <a:pPr defTabSz="914400" eaLnBrk="1" hangingPunct="1">
              <a:lnSpc>
                <a:spcPct val="90000"/>
              </a:lnSpc>
              <a:buFontTx/>
              <a:buChar char="-"/>
            </a:pPr>
            <a:r>
              <a:rPr lang="cs-CZ" altLang="cs-CZ" sz="2400" dirty="0"/>
              <a:t>zjistí se absorbance kalibračních roztoků, které obsahují stejná činidla jako vzorky</a:t>
            </a:r>
          </a:p>
          <a:p>
            <a:pPr defTabSz="914400" eaLnBrk="1" hangingPunct="1">
              <a:lnSpc>
                <a:spcPct val="90000"/>
              </a:lnSpc>
              <a:buFontTx/>
              <a:buChar char="-"/>
            </a:pPr>
            <a:r>
              <a:rPr lang="cs-CZ" altLang="cs-CZ" sz="2400" dirty="0"/>
              <a:t>sestrojí se graf závislosti absorbance na koncentraci</a:t>
            </a:r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endParaRPr lang="cs-CZ" altLang="cs-CZ" sz="2400" dirty="0"/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endParaRPr lang="cs-CZ" altLang="cs-CZ" sz="2400" dirty="0"/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endParaRPr lang="cs-CZ" altLang="cs-CZ" sz="2400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hape 21506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49275"/>
            <a:ext cx="8229600" cy="5576888"/>
          </a:xfrm>
          <a:noFill/>
        </p:spPr>
        <p:txBody>
          <a:bodyPr/>
          <a:lstStyle/>
          <a:p>
            <a:pPr algn="ctr" defTabSz="914400" eaLnBrk="1" hangingPunct="1">
              <a:buFontTx/>
              <a:buNone/>
            </a:pPr>
            <a:r>
              <a:rPr lang="cs-CZ" altLang="cs-CZ">
                <a:solidFill>
                  <a:schemeClr val="accent2"/>
                </a:solidFill>
              </a:rPr>
              <a:t>Grafický postup:</a:t>
            </a:r>
            <a:endParaRPr lang="cs-CZ" altLang="cs-CZ"/>
          </a:p>
        </p:txBody>
      </p:sp>
      <p:sp>
        <p:nvSpPr>
          <p:cNvPr id="33794" name="Rectangle 34817"/>
          <p:cNvSpPr>
            <a:spLocks noChangeArrowheads="1"/>
          </p:cNvSpPr>
          <p:nvPr/>
        </p:nvSpPr>
        <p:spPr bwMode="auto">
          <a:xfrm>
            <a:off x="3779838" y="1628775"/>
            <a:ext cx="1152525" cy="792163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795" name="Rectangle 34818"/>
          <p:cNvSpPr>
            <a:spLocks noChangeArrowheads="1"/>
          </p:cNvSpPr>
          <p:nvPr/>
        </p:nvSpPr>
        <p:spPr bwMode="auto">
          <a:xfrm>
            <a:off x="3779838" y="1196975"/>
            <a:ext cx="1152525" cy="431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796" name="Straight Connector 34819"/>
          <p:cNvSpPr>
            <a:spLocks noChangeShapeType="1"/>
          </p:cNvSpPr>
          <p:nvPr/>
        </p:nvSpPr>
        <p:spPr bwMode="auto">
          <a:xfrm flipH="1">
            <a:off x="2843213" y="2636838"/>
            <a:ext cx="935037" cy="7921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3797" name="Straight Connector 34820"/>
          <p:cNvSpPr>
            <a:spLocks noChangeShapeType="1"/>
          </p:cNvSpPr>
          <p:nvPr/>
        </p:nvSpPr>
        <p:spPr bwMode="auto">
          <a:xfrm flipH="1">
            <a:off x="3635375" y="2636838"/>
            <a:ext cx="360363" cy="10080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3798" name="Straight Connector 34821"/>
          <p:cNvSpPr>
            <a:spLocks noChangeShapeType="1"/>
          </p:cNvSpPr>
          <p:nvPr/>
        </p:nvSpPr>
        <p:spPr bwMode="auto">
          <a:xfrm>
            <a:off x="4211638" y="2636838"/>
            <a:ext cx="215900" cy="10795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3799" name="Straight Connector 34822"/>
          <p:cNvSpPr>
            <a:spLocks noChangeShapeType="1"/>
          </p:cNvSpPr>
          <p:nvPr/>
        </p:nvSpPr>
        <p:spPr bwMode="auto">
          <a:xfrm>
            <a:off x="4572000" y="2636838"/>
            <a:ext cx="647700" cy="10080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3800" name="Rectangle 34823"/>
          <p:cNvSpPr>
            <a:spLocks noChangeArrowheads="1"/>
          </p:cNvSpPr>
          <p:nvPr/>
        </p:nvSpPr>
        <p:spPr bwMode="auto">
          <a:xfrm>
            <a:off x="2627313" y="4221163"/>
            <a:ext cx="360362" cy="792162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01" name="Rectangle 34824"/>
          <p:cNvSpPr>
            <a:spLocks noChangeArrowheads="1"/>
          </p:cNvSpPr>
          <p:nvPr/>
        </p:nvSpPr>
        <p:spPr bwMode="auto">
          <a:xfrm>
            <a:off x="3419475" y="4221163"/>
            <a:ext cx="360363" cy="792162"/>
          </a:xfrm>
          <a:prstGeom prst="rect">
            <a:avLst/>
          </a:prstGeom>
          <a:solidFill>
            <a:srgbClr val="FFFF8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02" name="Rectangle 34825"/>
          <p:cNvSpPr>
            <a:spLocks noChangeArrowheads="1"/>
          </p:cNvSpPr>
          <p:nvPr/>
        </p:nvSpPr>
        <p:spPr bwMode="auto">
          <a:xfrm>
            <a:off x="4211638" y="4221163"/>
            <a:ext cx="360362" cy="792162"/>
          </a:xfrm>
          <a:prstGeom prst="rect">
            <a:avLst/>
          </a:prstGeom>
          <a:solidFill>
            <a:srgbClr val="FFFF73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03" name="Rectangle 34826"/>
          <p:cNvSpPr>
            <a:spLocks noChangeArrowheads="1"/>
          </p:cNvSpPr>
          <p:nvPr/>
        </p:nvSpPr>
        <p:spPr bwMode="auto">
          <a:xfrm>
            <a:off x="5076825" y="4221163"/>
            <a:ext cx="360363" cy="792162"/>
          </a:xfrm>
          <a:prstGeom prst="rect">
            <a:avLst/>
          </a:prstGeom>
          <a:solidFill>
            <a:srgbClr val="FFFC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04" name="Rectangle 34827"/>
          <p:cNvSpPr>
            <a:spLocks noChangeArrowheads="1"/>
          </p:cNvSpPr>
          <p:nvPr/>
        </p:nvSpPr>
        <p:spPr bwMode="auto">
          <a:xfrm>
            <a:off x="5867400" y="4221163"/>
            <a:ext cx="360363" cy="792162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05" name="Rectangle 34828"/>
          <p:cNvSpPr>
            <a:spLocks noChangeArrowheads="1"/>
          </p:cNvSpPr>
          <p:nvPr/>
        </p:nvSpPr>
        <p:spPr bwMode="auto">
          <a:xfrm>
            <a:off x="2627313" y="3789363"/>
            <a:ext cx="360362" cy="431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06" name="Rectangle 34829"/>
          <p:cNvSpPr>
            <a:spLocks noChangeArrowheads="1"/>
          </p:cNvSpPr>
          <p:nvPr/>
        </p:nvSpPr>
        <p:spPr bwMode="auto">
          <a:xfrm>
            <a:off x="3419475" y="3789363"/>
            <a:ext cx="360363" cy="431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07" name="Rectangle 34830"/>
          <p:cNvSpPr>
            <a:spLocks noChangeArrowheads="1"/>
          </p:cNvSpPr>
          <p:nvPr/>
        </p:nvSpPr>
        <p:spPr bwMode="auto">
          <a:xfrm>
            <a:off x="4211638" y="3789363"/>
            <a:ext cx="360362" cy="431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08" name="Rectangle 34831"/>
          <p:cNvSpPr>
            <a:spLocks noChangeArrowheads="1"/>
          </p:cNvSpPr>
          <p:nvPr/>
        </p:nvSpPr>
        <p:spPr bwMode="auto">
          <a:xfrm>
            <a:off x="5076825" y="3789363"/>
            <a:ext cx="360363" cy="431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09" name="Rectangle 34832"/>
          <p:cNvSpPr>
            <a:spLocks noChangeArrowheads="1"/>
          </p:cNvSpPr>
          <p:nvPr/>
        </p:nvSpPr>
        <p:spPr bwMode="auto">
          <a:xfrm>
            <a:off x="5867400" y="3789363"/>
            <a:ext cx="360363" cy="431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sp>
        <p:nvSpPr>
          <p:cNvPr id="33810" name="Straight Connector 34833"/>
          <p:cNvSpPr>
            <a:spLocks noChangeShapeType="1"/>
          </p:cNvSpPr>
          <p:nvPr/>
        </p:nvSpPr>
        <p:spPr bwMode="auto">
          <a:xfrm>
            <a:off x="4932363" y="2492375"/>
            <a:ext cx="1152525" cy="10795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3811" name="TextBox 34834"/>
          <p:cNvSpPr txBox="1">
            <a:spLocks noChangeArrowheads="1"/>
          </p:cNvSpPr>
          <p:nvPr/>
        </p:nvSpPr>
        <p:spPr bwMode="auto">
          <a:xfrm>
            <a:off x="5435600" y="1341438"/>
            <a:ext cx="16700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zásobní roztok</a:t>
            </a:r>
          </a:p>
          <a:p>
            <a:pPr eaLnBrk="1" hangingPunct="1"/>
            <a:r>
              <a:rPr lang="cs-CZ" altLang="cs-CZ"/>
              <a:t>5 mg/100 ml</a:t>
            </a:r>
          </a:p>
          <a:p>
            <a:pPr eaLnBrk="1" hangingPunct="1"/>
            <a:endParaRPr lang="cs-CZ" altLang="cs-CZ"/>
          </a:p>
        </p:txBody>
      </p:sp>
      <p:sp>
        <p:nvSpPr>
          <p:cNvPr id="33812" name="TextBox 34835"/>
          <p:cNvSpPr txBox="1">
            <a:spLocks noChangeArrowheads="1"/>
          </p:cNvSpPr>
          <p:nvPr/>
        </p:nvSpPr>
        <p:spPr bwMode="auto">
          <a:xfrm>
            <a:off x="2463800" y="51054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33813" name="TextBox 34836"/>
          <p:cNvSpPr txBox="1">
            <a:spLocks noChangeArrowheads="1"/>
          </p:cNvSpPr>
          <p:nvPr/>
        </p:nvSpPr>
        <p:spPr bwMode="auto">
          <a:xfrm>
            <a:off x="1166813" y="5176838"/>
            <a:ext cx="5314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na 100 ml    1 mg     2 mg     3 mg     4 mg     5 mg </a:t>
            </a:r>
          </a:p>
        </p:txBody>
      </p:sp>
      <p:sp>
        <p:nvSpPr>
          <p:cNvPr id="33814" name="TextBox 34837"/>
          <p:cNvSpPr txBox="1">
            <a:spLocks noChangeArrowheads="1"/>
          </p:cNvSpPr>
          <p:nvPr/>
        </p:nvSpPr>
        <p:spPr bwMode="auto">
          <a:xfrm>
            <a:off x="1600200" y="28003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33815" name="TextBox 34838"/>
          <p:cNvSpPr txBox="1">
            <a:spLocks noChangeArrowheads="1"/>
          </p:cNvSpPr>
          <p:nvPr/>
        </p:nvSpPr>
        <p:spPr bwMode="auto">
          <a:xfrm>
            <a:off x="755650" y="3068638"/>
            <a:ext cx="828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odeberu            1 ml      2 ml   3 ml  4 ml    5 ml           a doplním vodou na 5 ml   </a:t>
            </a:r>
          </a:p>
        </p:txBody>
      </p:sp>
      <p:sp>
        <p:nvSpPr>
          <p:cNvPr id="33816" name="TextBox 34839"/>
          <p:cNvSpPr txBox="1">
            <a:spLocks noChangeArrowheads="1"/>
          </p:cNvSpPr>
          <p:nvPr/>
        </p:nvSpPr>
        <p:spPr bwMode="auto">
          <a:xfrm>
            <a:off x="6424613" y="4313238"/>
            <a:ext cx="196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kalibrační roztoky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hape 3277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8313" y="0"/>
            <a:ext cx="8280400" cy="936625"/>
          </a:xfrm>
          <a:noFill/>
        </p:spPr>
        <p:txBody>
          <a:bodyPr/>
          <a:lstStyle/>
          <a:p>
            <a:pPr algn="ctr" defTabSz="914400" eaLnBrk="1" hangingPunct="1">
              <a:lnSpc>
                <a:spcPct val="80000"/>
              </a:lnSpc>
              <a:buFontTx/>
              <a:buNone/>
            </a:pPr>
            <a:endParaRPr lang="cs-CZ" altLang="cs-CZ" sz="2400">
              <a:solidFill>
                <a:schemeClr val="accent2"/>
              </a:solidFill>
            </a:endParaRPr>
          </a:p>
          <a:p>
            <a:pPr algn="ctr" defTabSz="914400" eaLnBrk="1" hangingPunct="1">
              <a:lnSpc>
                <a:spcPct val="80000"/>
              </a:lnSpc>
              <a:buFontTx/>
              <a:buNone/>
            </a:pPr>
            <a:r>
              <a:rPr lang="cs-CZ" altLang="cs-CZ" sz="3600">
                <a:solidFill>
                  <a:schemeClr val="accent2"/>
                </a:solidFill>
              </a:rPr>
              <a:t>Výsledný graf:</a:t>
            </a:r>
          </a:p>
          <a:p>
            <a:pPr defTabSz="914400" eaLnBrk="1" hangingPunct="1">
              <a:lnSpc>
                <a:spcPct val="80000"/>
              </a:lnSpc>
              <a:buFontTx/>
              <a:buNone/>
            </a:pPr>
            <a:endParaRPr lang="cs-CZ" altLang="cs-CZ" sz="2400"/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116013" y="1768475"/>
          <a:ext cx="7199312" cy="396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r:id="rId3" imgW="7200000" imgH="3968840" progId="Excel.Chart.8">
                  <p:embed/>
                </p:oleObj>
              </mc:Choice>
              <mc:Fallback>
                <p:oleObj r:id="rId3" imgW="7200000" imgH="3968840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68475"/>
                        <a:ext cx="7199312" cy="3967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Straight Connector 35842"/>
          <p:cNvSpPr>
            <a:spLocks noChangeShapeType="1"/>
          </p:cNvSpPr>
          <p:nvPr/>
        </p:nvSpPr>
        <p:spPr bwMode="auto">
          <a:xfrm flipH="1" flipV="1">
            <a:off x="2339975" y="1628775"/>
            <a:ext cx="1008063" cy="9350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4820" name="TextBox 35843"/>
          <p:cNvSpPr txBox="1">
            <a:spLocks noChangeArrowheads="1"/>
          </p:cNvSpPr>
          <p:nvPr/>
        </p:nvSpPr>
        <p:spPr bwMode="auto">
          <a:xfrm>
            <a:off x="1042988" y="981075"/>
            <a:ext cx="6711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z rovnice kalibrační přímky vypočítáme hodnotu koncentrace (x) </a:t>
            </a:r>
          </a:p>
          <a:p>
            <a:pPr eaLnBrk="1" hangingPunct="1"/>
            <a:r>
              <a:rPr lang="cs-CZ" altLang="cs-CZ"/>
              <a:t>neznámého vzorku, když za y dosadíme naměřenou absorbanci</a:t>
            </a:r>
          </a:p>
        </p:txBody>
      </p:sp>
      <p:sp>
        <p:nvSpPr>
          <p:cNvPr id="34821" name="Straight Connector 35844"/>
          <p:cNvSpPr>
            <a:spLocks noChangeShapeType="1"/>
          </p:cNvSpPr>
          <p:nvPr/>
        </p:nvSpPr>
        <p:spPr bwMode="auto">
          <a:xfrm>
            <a:off x="2060575" y="3878263"/>
            <a:ext cx="2247900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4822" name="Straight Connector 35845"/>
          <p:cNvSpPr>
            <a:spLocks noChangeShapeType="1"/>
          </p:cNvSpPr>
          <p:nvPr/>
        </p:nvSpPr>
        <p:spPr bwMode="auto">
          <a:xfrm flipH="1">
            <a:off x="4298950" y="3889375"/>
            <a:ext cx="9525" cy="862013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4823" name="TextBox 35846"/>
          <p:cNvSpPr txBox="1">
            <a:spLocks noChangeArrowheads="1"/>
          </p:cNvSpPr>
          <p:nvPr/>
        </p:nvSpPr>
        <p:spPr bwMode="auto">
          <a:xfrm>
            <a:off x="2006600" y="349885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4824" name="TextBox 35847"/>
          <p:cNvSpPr txBox="1">
            <a:spLocks noChangeArrowheads="1"/>
          </p:cNvSpPr>
          <p:nvPr/>
        </p:nvSpPr>
        <p:spPr bwMode="auto">
          <a:xfrm>
            <a:off x="4295775" y="443865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solidFill>
                  <a:srgbClr val="FF0000"/>
                </a:solidFill>
              </a:rPr>
              <a:t>c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99" y="569344"/>
            <a:ext cx="8445260" cy="612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83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cs-CZ" sz="3300" dirty="0"/>
              <a:t>Analytické metody</a:t>
            </a:r>
            <a:r>
              <a:rPr lang="en-US" sz="3300" dirty="0"/>
              <a:t>-instrument</a:t>
            </a:r>
            <a:r>
              <a:rPr lang="cs-CZ" sz="3300" dirty="0"/>
              <a:t>ální</a:t>
            </a:r>
            <a:endParaRPr lang="en-GB" sz="33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761" y="1765016"/>
            <a:ext cx="8566969" cy="59224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1.  UV-VIS spektroskopie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2. Atomová absorpční spektroskopie - AAS </a:t>
            </a: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cs-C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Spektrokopie indukčně vázaného plazmatu - ICP</a:t>
            </a: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cs-C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Rentgenová spektroskopie</a:t>
            </a: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cs-C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Infračervená spektroskopie</a:t>
            </a: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cs-C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Nukleární magnetická rezonance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cs-C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Chromatografick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é metody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cs-C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s-CZ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Elektrotransportní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metody</a:t>
            </a: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……….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cs-CZ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cs-CZ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5911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hape 50177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 sz="4000">
                <a:solidFill>
                  <a:schemeClr val="accent2"/>
                </a:solidFill>
              </a:rPr>
              <a:t>Základní prvky měřících přístrojů:</a:t>
            </a:r>
            <a:endParaRPr lang="cs-CZ" altLang="cs-CZ"/>
          </a:p>
        </p:txBody>
      </p:sp>
      <p:sp>
        <p:nvSpPr>
          <p:cNvPr id="50179" name="Shape 50178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8362950" cy="1973263"/>
          </a:xfrm>
          <a:noFill/>
        </p:spPr>
        <p:txBody>
          <a:bodyPr/>
          <a:lstStyle/>
          <a:p>
            <a:pPr defTabSz="914400" eaLnBrk="1" hangingPunct="1">
              <a:lnSpc>
                <a:spcPct val="90000"/>
              </a:lnSpc>
            </a:pPr>
            <a:r>
              <a:rPr lang="cs-CZ" altLang="cs-CZ" sz="2000" u="sng"/>
              <a:t>zdroj záření</a:t>
            </a:r>
            <a:r>
              <a:rPr lang="cs-CZ" altLang="cs-CZ" sz="2000"/>
              <a:t> – </a:t>
            </a:r>
            <a:r>
              <a:rPr lang="cs-CZ" altLang="cs-CZ" sz="1800"/>
              <a:t>v UV oblasti deuteriová výbojka a ve VIS oblasti wolframová nebo halogenová žárovka</a:t>
            </a:r>
            <a:endParaRPr lang="cs-CZ" altLang="cs-CZ"/>
          </a:p>
          <a:p>
            <a:pPr defTabSz="914400" eaLnBrk="1" hangingPunct="1">
              <a:lnSpc>
                <a:spcPct val="90000"/>
              </a:lnSpc>
            </a:pPr>
            <a:r>
              <a:rPr lang="cs-CZ" altLang="cs-CZ" sz="2000" u="sng"/>
              <a:t>monochromátor </a:t>
            </a:r>
            <a:r>
              <a:rPr lang="cs-CZ" altLang="cs-CZ" sz="2000"/>
              <a:t>– </a:t>
            </a:r>
            <a:r>
              <a:rPr lang="cs-CZ" altLang="cs-CZ" sz="1800"/>
              <a:t>vymezí vlnovou déku (hranol, mřížka nebo filtr)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cs-CZ" altLang="cs-CZ" sz="2000" u="sng"/>
              <a:t>kyvety se vzorkem</a:t>
            </a:r>
            <a:r>
              <a:rPr lang="cs-CZ" altLang="cs-CZ" sz="2000"/>
              <a:t> – </a:t>
            </a:r>
            <a:r>
              <a:rPr lang="cs-CZ" altLang="cs-CZ" sz="1800"/>
              <a:t>pro UV oblast křemenné a pro VIS oblast skleněné</a:t>
            </a:r>
            <a:endParaRPr lang="cs-CZ" altLang="cs-CZ" sz="2000"/>
          </a:p>
          <a:p>
            <a:pPr defTabSz="914400" eaLnBrk="1" hangingPunct="1">
              <a:lnSpc>
                <a:spcPct val="90000"/>
              </a:lnSpc>
            </a:pPr>
            <a:r>
              <a:rPr lang="cs-CZ" altLang="cs-CZ" sz="2000" u="sng"/>
              <a:t>čidlo záření – detektor</a:t>
            </a:r>
            <a:r>
              <a:rPr lang="cs-CZ" altLang="cs-CZ" sz="2000"/>
              <a:t> – </a:t>
            </a:r>
            <a:r>
              <a:rPr lang="cs-CZ" altLang="cs-CZ" sz="1800"/>
              <a:t>převádí energii záření na jinou měřitelnou formu</a:t>
            </a:r>
            <a:endParaRPr lang="cs-CZ" altLang="cs-CZ" sz="2000"/>
          </a:p>
          <a:p>
            <a:pPr defTabSz="914400" eaLnBrk="1" hangingPunct="1">
              <a:lnSpc>
                <a:spcPct val="90000"/>
              </a:lnSpc>
            </a:pPr>
            <a:r>
              <a:rPr lang="cs-CZ" altLang="cs-CZ" sz="2000" u="sng"/>
              <a:t>zobrazovací zařízení</a:t>
            </a:r>
            <a:r>
              <a:rPr lang="cs-CZ" altLang="cs-CZ" sz="2000"/>
              <a:t> – </a:t>
            </a:r>
            <a:r>
              <a:rPr lang="cs-CZ" altLang="cs-CZ" sz="1800"/>
              <a:t>obrazovka počítače</a:t>
            </a:r>
            <a:endParaRPr lang="cs-CZ" altLang="cs-CZ" sz="2000"/>
          </a:p>
        </p:txBody>
      </p:sp>
      <p:pic>
        <p:nvPicPr>
          <p:cNvPr id="35843" name="Shape 3686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3860800"/>
            <a:ext cx="8569325" cy="2103438"/>
          </a:xfrm>
          <a:noFill/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4710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ZPŮSOBY MĚŘENÍ</a:t>
            </a:r>
          </a:p>
        </p:txBody>
      </p:sp>
      <p:pic>
        <p:nvPicPr>
          <p:cNvPr id="36866" name="Rectangle 378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5038"/>
            <a:ext cx="8280400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hape 4812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ZPŮSOBY MĚŘENÍ</a:t>
            </a:r>
          </a:p>
        </p:txBody>
      </p:sp>
      <p:pic>
        <p:nvPicPr>
          <p:cNvPr id="37890" name="Rectangle 389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79411"/>
            <a:ext cx="86423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Kyvety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" y="1774791"/>
            <a:ext cx="7805551" cy="4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69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hape 52225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>
                <a:solidFill>
                  <a:schemeClr val="accent2"/>
                </a:solidFill>
              </a:rPr>
              <a:t>Přístroje k měření absorbance:</a:t>
            </a:r>
            <a:endParaRPr lang="cs-CZ" altLang="cs-CZ"/>
          </a:p>
        </p:txBody>
      </p:sp>
      <p:sp>
        <p:nvSpPr>
          <p:cNvPr id="52227" name="Shape 52226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2116138"/>
          </a:xfrm>
          <a:noFill/>
        </p:spPr>
        <p:txBody>
          <a:bodyPr/>
          <a:lstStyle/>
          <a:p>
            <a:pPr defTabSz="914400" eaLnBrk="1" hangingPunct="1">
              <a:lnSpc>
                <a:spcPct val="90000"/>
              </a:lnSpc>
            </a:pPr>
            <a:r>
              <a:rPr lang="cs-CZ" altLang="cs-CZ" sz="2400" u="sng"/>
              <a:t>fotometry</a:t>
            </a:r>
            <a:r>
              <a:rPr lang="cs-CZ" altLang="cs-CZ" sz="2400"/>
              <a:t> – jako monochromátor mají barevné filtry</a:t>
            </a:r>
            <a:endParaRPr lang="cs-CZ" altLang="cs-CZ"/>
          </a:p>
          <a:p>
            <a:pPr defTabSz="914400" eaLnBrk="1" hangingPunct="1">
              <a:lnSpc>
                <a:spcPct val="90000"/>
              </a:lnSpc>
            </a:pPr>
            <a:r>
              <a:rPr lang="cs-CZ" altLang="cs-CZ" sz="2400" u="sng"/>
              <a:t>spektrofotometry</a:t>
            </a:r>
            <a:r>
              <a:rPr lang="cs-CZ" altLang="cs-CZ" sz="2400"/>
              <a:t> – jako monochromátor mají hranol nebo mřížku</a:t>
            </a:r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r>
              <a:rPr lang="cs-CZ" altLang="cs-CZ" sz="2400"/>
              <a:t>V chemické laboratoři se můžeme setkat se staršími typy</a:t>
            </a:r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r>
              <a:rPr lang="cs-CZ" altLang="cs-CZ" sz="2400"/>
              <a:t> spektrofotometrů.</a:t>
            </a:r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endParaRPr lang="cs-CZ" altLang="cs-CZ" sz="2400"/>
          </a:p>
          <a:p>
            <a:pPr defTabSz="914400" eaLnBrk="1" hangingPunct="1">
              <a:lnSpc>
                <a:spcPct val="90000"/>
              </a:lnSpc>
              <a:buFontTx/>
              <a:buNone/>
            </a:pPr>
            <a:endParaRPr lang="cs-CZ" altLang="cs-CZ" sz="2400"/>
          </a:p>
        </p:txBody>
      </p:sp>
      <p:pic>
        <p:nvPicPr>
          <p:cNvPr id="38915" name="Rectangle 399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276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Rectangle 399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57600"/>
            <a:ext cx="28575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39940"/>
          <p:cNvSpPr txBox="1">
            <a:spLocks noChangeArrowheads="1"/>
          </p:cNvSpPr>
          <p:nvPr/>
        </p:nvSpPr>
        <p:spPr bwMode="auto">
          <a:xfrm>
            <a:off x="365125" y="5829300"/>
            <a:ext cx="3892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latin typeface="Times New Roman" pitchFamily="18" charset="0"/>
              </a:rPr>
              <a:t>Spekol 10 - jednopaprskový výchylkový</a:t>
            </a:r>
          </a:p>
          <a:p>
            <a:pPr eaLnBrk="1" hangingPunct="1"/>
            <a:r>
              <a:rPr lang="cs-CZ" altLang="cs-CZ">
                <a:latin typeface="Times New Roman" pitchFamily="18" charset="0"/>
              </a:rPr>
              <a:t>spektrofotometr</a:t>
            </a:r>
          </a:p>
        </p:txBody>
      </p:sp>
      <p:sp>
        <p:nvSpPr>
          <p:cNvPr id="38918" name="TextBox 39941"/>
          <p:cNvSpPr txBox="1">
            <a:spLocks noChangeArrowheads="1"/>
          </p:cNvSpPr>
          <p:nvPr/>
        </p:nvSpPr>
        <p:spPr bwMode="auto">
          <a:xfrm>
            <a:off x="4784725" y="6057900"/>
            <a:ext cx="3517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latin typeface="Times New Roman" pitchFamily="18" charset="0"/>
              </a:rPr>
              <a:t>Spekol 11 - jednoparskový digitální </a:t>
            </a:r>
          </a:p>
          <a:p>
            <a:pPr eaLnBrk="1" hangingPunct="1"/>
            <a:r>
              <a:rPr lang="cs-CZ" altLang="cs-CZ">
                <a:latin typeface="Times New Roman" pitchFamily="18" charset="0"/>
              </a:rPr>
              <a:t>spektrofotometr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53249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 dirty="0">
                <a:solidFill>
                  <a:schemeClr val="accent2"/>
                </a:solidFill>
              </a:rPr>
              <a:t>Spektrofotometr USB2000:</a:t>
            </a:r>
            <a:endParaRPr lang="cs-CZ" altLang="cs-CZ" dirty="0"/>
          </a:p>
        </p:txBody>
      </p:sp>
      <p:pic>
        <p:nvPicPr>
          <p:cNvPr id="11267" name="Shape 1126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447800"/>
            <a:ext cx="3676650" cy="2825750"/>
          </a:xfrm>
          <a:noFill/>
        </p:spPr>
      </p:pic>
      <p:sp>
        <p:nvSpPr>
          <p:cNvPr id="11268" name="Straight Connector 11267"/>
          <p:cNvSpPr>
            <a:spLocks noChangeShapeType="1"/>
          </p:cNvSpPr>
          <p:nvPr/>
        </p:nvSpPr>
        <p:spPr bwMode="auto">
          <a:xfrm>
            <a:off x="2414588" y="3271838"/>
            <a:ext cx="465137" cy="12271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11269" name="TextBox 11268"/>
          <p:cNvSpPr txBox="1">
            <a:spLocks noChangeArrowheads="1"/>
          </p:cNvSpPr>
          <p:nvPr/>
        </p:nvSpPr>
        <p:spPr bwMode="auto">
          <a:xfrm>
            <a:off x="678595" y="4748103"/>
            <a:ext cx="361990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dirty="0">
                <a:latin typeface="Times New Roman" pitchFamily="18" charset="0"/>
              </a:rPr>
              <a:t>tato malá </a:t>
            </a:r>
            <a:r>
              <a:rPr lang="en-US" altLang="cs-CZ" dirty="0">
                <a:latin typeface="Times New Roman" pitchFamily="18" charset="0"/>
              </a:rPr>
              <a:t>“</a:t>
            </a:r>
            <a:r>
              <a:rPr lang="cs-CZ" altLang="cs-CZ" dirty="0">
                <a:latin typeface="Times New Roman" pitchFamily="18" charset="0"/>
              </a:rPr>
              <a:t>krabička</a:t>
            </a:r>
            <a:r>
              <a:rPr lang="en-US" altLang="cs-CZ" dirty="0">
                <a:latin typeface="Times New Roman" pitchFamily="18" charset="0"/>
              </a:rPr>
              <a:t>”</a:t>
            </a:r>
            <a:r>
              <a:rPr lang="cs-CZ" altLang="cs-CZ" dirty="0">
                <a:latin typeface="Times New Roman" pitchFamily="18" charset="0"/>
              </a:rPr>
              <a:t> v sobě obsahuje</a:t>
            </a:r>
          </a:p>
          <a:p>
            <a:pPr eaLnBrk="1" hangingPunct="1"/>
            <a:r>
              <a:rPr lang="cs-CZ" altLang="cs-CZ" dirty="0">
                <a:latin typeface="Times New Roman" pitchFamily="18" charset="0"/>
              </a:rPr>
              <a:t>monochromátor a detektor</a:t>
            </a:r>
          </a:p>
        </p:txBody>
      </p:sp>
      <p:sp>
        <p:nvSpPr>
          <p:cNvPr id="11270" name="Straight Connector 11269"/>
          <p:cNvSpPr>
            <a:spLocks noChangeShapeType="1"/>
          </p:cNvSpPr>
          <p:nvPr/>
        </p:nvSpPr>
        <p:spPr bwMode="auto">
          <a:xfrm flipV="1">
            <a:off x="3838575" y="1344613"/>
            <a:ext cx="144780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11271" name="TextBox 11270"/>
          <p:cNvSpPr txBox="1">
            <a:spLocks noChangeArrowheads="1"/>
          </p:cNvSpPr>
          <p:nvPr/>
        </p:nvSpPr>
        <p:spPr bwMode="auto">
          <a:xfrm>
            <a:off x="5402263" y="1231900"/>
            <a:ext cx="2070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latin typeface="Times New Roman" pitchFamily="18" charset="0"/>
              </a:rPr>
              <a:t>zobrazovací zařízení</a:t>
            </a:r>
          </a:p>
          <a:p>
            <a:pPr eaLnBrk="1" hangingPunct="1"/>
            <a:endParaRPr lang="cs-CZ" altLang="cs-CZ">
              <a:latin typeface="Times New Roman" pitchFamily="18" charset="0"/>
            </a:endParaRPr>
          </a:p>
        </p:txBody>
      </p:sp>
      <p:graphicFrame>
        <p:nvGraphicFramePr>
          <p:cNvPr id="11265" name="Object 8"/>
          <p:cNvGraphicFramePr>
            <a:graphicFrameLocks noChangeAspect="1"/>
          </p:cNvGraphicFramePr>
          <p:nvPr/>
        </p:nvGraphicFramePr>
        <p:xfrm>
          <a:off x="4722813" y="3717925"/>
          <a:ext cx="4137025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Fotografie" r:id="rId4" imgW="4352381" imgH="2847619" progId="MSPhotoEd.3">
                  <p:embed/>
                </p:oleObj>
              </mc:Choice>
              <mc:Fallback>
                <p:oleObj name="Fotografie" r:id="rId4" imgW="4352381" imgH="2847619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3" y="3717925"/>
                        <a:ext cx="4137025" cy="270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hape 5222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ATOMOVÁ SPEKTRA</a:t>
            </a:r>
          </a:p>
        </p:txBody>
      </p:sp>
      <p:sp>
        <p:nvSpPr>
          <p:cNvPr id="52227" name="Shape 5222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cs-CZ" altLang="cs-CZ" dirty="0"/>
              <a:t>ABSORPČNÍ</a:t>
            </a:r>
          </a:p>
          <a:p>
            <a:r>
              <a:rPr lang="cs-CZ" altLang="cs-CZ" dirty="0"/>
              <a:t>EMISNÍ</a:t>
            </a:r>
          </a:p>
          <a:p>
            <a:endParaRPr lang="cs-CZ" altLang="cs-CZ" dirty="0"/>
          </a:p>
          <a:p>
            <a:pPr marL="0" indent="0">
              <a:buNone/>
            </a:pPr>
            <a:endParaRPr lang="cs-CZ" altLang="cs-CZ" dirty="0"/>
          </a:p>
          <a:p>
            <a:pPr marL="0" indent="0">
              <a:buNone/>
            </a:pPr>
            <a:r>
              <a:rPr lang="cs-CZ" altLang="cs-CZ" dirty="0"/>
              <a:t>			  Atomová absopční spektroskopie - AAS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hape 2048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/>
              <a:t>ATOMOVÁ SPEKTRA</a:t>
            </a:r>
          </a:p>
        </p:txBody>
      </p:sp>
      <p:sp>
        <p:nvSpPr>
          <p:cNvPr id="20483" name="Shape 2048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252538"/>
          </a:xfrm>
          <a:noFill/>
        </p:spPr>
        <p:txBody>
          <a:bodyPr/>
          <a:lstStyle/>
          <a:p>
            <a:pPr defTabSz="914400" eaLnBrk="1" hangingPunct="1"/>
            <a:r>
              <a:rPr lang="cs-CZ" altLang="cs-CZ"/>
              <a:t>čárová spektra – složená z ostrých od sebe oddělených čar</a:t>
            </a:r>
          </a:p>
        </p:txBody>
      </p:sp>
      <p:pic>
        <p:nvPicPr>
          <p:cNvPr id="39939" name="Rectangle 409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2601913"/>
            <a:ext cx="266065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Rectangle 409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5359400"/>
            <a:ext cx="286543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Rectangle 409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2655888"/>
            <a:ext cx="5311775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5324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EMISNÍ ATOMOVÁ SPEKTRA</a:t>
            </a:r>
          </a:p>
        </p:txBody>
      </p:sp>
      <p:grpSp>
        <p:nvGrpSpPr>
          <p:cNvPr id="12294" name="Group 4"/>
          <p:cNvGrpSpPr>
            <a:grpSpLocks/>
          </p:cNvGrpSpPr>
          <p:nvPr/>
        </p:nvGrpSpPr>
        <p:grpSpPr bwMode="auto">
          <a:xfrm>
            <a:off x="165100" y="2397125"/>
            <a:ext cx="2808288" cy="1806575"/>
            <a:chOff x="237" y="863"/>
            <a:chExt cx="1769" cy="1138"/>
          </a:xfrm>
        </p:grpSpPr>
        <p:sp>
          <p:nvSpPr>
            <p:cNvPr id="12310" name="Rectangle 12309"/>
            <p:cNvSpPr>
              <a:spLocks noChangeArrowheads="1"/>
            </p:cNvSpPr>
            <p:nvPr/>
          </p:nvSpPr>
          <p:spPr bwMode="auto">
            <a:xfrm>
              <a:off x="509" y="863"/>
              <a:ext cx="1497" cy="908"/>
            </a:xfrm>
            <a:prstGeom prst="rect">
              <a:avLst/>
            </a:prstGeom>
            <a:solidFill>
              <a:srgbClr val="66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cs-CZ" altLang="cs-CZ"/>
            </a:p>
          </p:txBody>
        </p:sp>
        <p:sp>
          <p:nvSpPr>
            <p:cNvPr id="12311" name="Straight Connector 12310"/>
            <p:cNvSpPr>
              <a:spLocks noChangeShapeType="1"/>
            </p:cNvSpPr>
            <p:nvPr/>
          </p:nvSpPr>
          <p:spPr bwMode="auto">
            <a:xfrm flipV="1">
              <a:off x="509" y="863"/>
              <a:ext cx="0" cy="90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12" name="Straight Connector 12311"/>
            <p:cNvSpPr>
              <a:spLocks noChangeShapeType="1"/>
            </p:cNvSpPr>
            <p:nvPr/>
          </p:nvSpPr>
          <p:spPr bwMode="auto">
            <a:xfrm>
              <a:off x="509" y="1770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13" name="Straight Connector 12312"/>
            <p:cNvSpPr>
              <a:spLocks noChangeShapeType="1"/>
            </p:cNvSpPr>
            <p:nvPr/>
          </p:nvSpPr>
          <p:spPr bwMode="auto">
            <a:xfrm>
              <a:off x="509" y="1407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14" name="Straight Connector 12313"/>
            <p:cNvSpPr>
              <a:spLocks noChangeShapeType="1"/>
            </p:cNvSpPr>
            <p:nvPr/>
          </p:nvSpPr>
          <p:spPr bwMode="auto">
            <a:xfrm flipV="1">
              <a:off x="690" y="1407"/>
              <a:ext cx="0" cy="36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15" name="Straight Connector 12314"/>
            <p:cNvSpPr>
              <a:spLocks noChangeShapeType="1"/>
            </p:cNvSpPr>
            <p:nvPr/>
          </p:nvSpPr>
          <p:spPr bwMode="auto">
            <a:xfrm flipV="1">
              <a:off x="1053" y="1589"/>
              <a:ext cx="0" cy="1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16" name="Straight Connector 12315"/>
            <p:cNvSpPr>
              <a:spLocks noChangeShapeType="1"/>
            </p:cNvSpPr>
            <p:nvPr/>
          </p:nvSpPr>
          <p:spPr bwMode="auto">
            <a:xfrm>
              <a:off x="509" y="1589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17" name="TextBox 12316"/>
            <p:cNvSpPr txBox="1">
              <a:spLocks noChangeArrowheads="1"/>
            </p:cNvSpPr>
            <p:nvPr/>
          </p:nvSpPr>
          <p:spPr bwMode="auto">
            <a:xfrm>
              <a:off x="237" y="1634"/>
              <a:ext cx="3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0</a:t>
              </a:r>
            </a:p>
          </p:txBody>
        </p:sp>
        <p:sp>
          <p:nvSpPr>
            <p:cNvPr id="12318" name="TextBox 12317"/>
            <p:cNvSpPr txBox="1">
              <a:spLocks noChangeArrowheads="1"/>
            </p:cNvSpPr>
            <p:nvPr/>
          </p:nvSpPr>
          <p:spPr bwMode="auto">
            <a:xfrm>
              <a:off x="237" y="1453"/>
              <a:ext cx="3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1</a:t>
              </a:r>
            </a:p>
          </p:txBody>
        </p:sp>
        <p:sp>
          <p:nvSpPr>
            <p:cNvPr id="12319" name="TextBox 12318"/>
            <p:cNvSpPr txBox="1">
              <a:spLocks noChangeArrowheads="1"/>
            </p:cNvSpPr>
            <p:nvPr/>
          </p:nvSpPr>
          <p:spPr bwMode="auto">
            <a:xfrm>
              <a:off x="237" y="1271"/>
              <a:ext cx="26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2</a:t>
              </a:r>
            </a:p>
          </p:txBody>
        </p:sp>
        <p:sp>
          <p:nvSpPr>
            <p:cNvPr id="12320" name="TextBox 12319"/>
            <p:cNvSpPr txBox="1">
              <a:spLocks noChangeArrowheads="1"/>
            </p:cNvSpPr>
            <p:nvPr/>
          </p:nvSpPr>
          <p:spPr bwMode="auto">
            <a:xfrm>
              <a:off x="600" y="1770"/>
              <a:ext cx="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</a:t>
              </a:r>
              <a:r>
                <a:rPr lang="cs-CZ" altLang="cs-CZ" baseline="-25000">
                  <a:sym typeface="Symbol" pitchFamily="18" charset="2"/>
                </a:rPr>
                <a:t>2</a:t>
              </a:r>
            </a:p>
          </p:txBody>
        </p:sp>
        <p:sp>
          <p:nvSpPr>
            <p:cNvPr id="12321" name="Rectangle 12320"/>
            <p:cNvSpPr>
              <a:spLocks noChangeArrowheads="1"/>
            </p:cNvSpPr>
            <p:nvPr/>
          </p:nvSpPr>
          <p:spPr bwMode="auto">
            <a:xfrm>
              <a:off x="917" y="177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 </a:t>
              </a:r>
              <a:r>
                <a:rPr lang="cs-CZ" altLang="cs-CZ" baseline="-25000">
                  <a:sym typeface="Symbol" pitchFamily="18" charset="2"/>
                </a:rPr>
                <a:t>1</a:t>
              </a:r>
            </a:p>
          </p:txBody>
        </p:sp>
      </p:grpSp>
      <p:grpSp>
        <p:nvGrpSpPr>
          <p:cNvPr id="12295" name="Group 17"/>
          <p:cNvGrpSpPr>
            <a:grpSpLocks/>
          </p:cNvGrpSpPr>
          <p:nvPr/>
        </p:nvGrpSpPr>
        <p:grpSpPr bwMode="auto">
          <a:xfrm>
            <a:off x="3529013" y="1493838"/>
            <a:ext cx="5211762" cy="3040062"/>
            <a:chOff x="3288" y="2432"/>
            <a:chExt cx="1769" cy="1032"/>
          </a:xfrm>
        </p:grpSpPr>
        <p:sp>
          <p:nvSpPr>
            <p:cNvPr id="12298" name="Rectangle 12297"/>
            <p:cNvSpPr>
              <a:spLocks noChangeArrowheads="1"/>
            </p:cNvSpPr>
            <p:nvPr/>
          </p:nvSpPr>
          <p:spPr bwMode="auto">
            <a:xfrm>
              <a:off x="3560" y="2432"/>
              <a:ext cx="1497" cy="908"/>
            </a:xfrm>
            <a:prstGeom prst="rect">
              <a:avLst/>
            </a:prstGeom>
            <a:solidFill>
              <a:srgbClr val="F8B2A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cs-CZ" altLang="cs-CZ"/>
            </a:p>
          </p:txBody>
        </p:sp>
        <p:sp>
          <p:nvSpPr>
            <p:cNvPr id="12299" name="Straight Connector 12298"/>
            <p:cNvSpPr>
              <a:spLocks noChangeShapeType="1"/>
            </p:cNvSpPr>
            <p:nvPr/>
          </p:nvSpPr>
          <p:spPr bwMode="auto">
            <a:xfrm flipV="1">
              <a:off x="3560" y="2432"/>
              <a:ext cx="0" cy="90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00" name="Straight Connector 12299"/>
            <p:cNvSpPr>
              <a:spLocks noChangeShapeType="1"/>
            </p:cNvSpPr>
            <p:nvPr/>
          </p:nvSpPr>
          <p:spPr bwMode="auto">
            <a:xfrm>
              <a:off x="3560" y="3339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01" name="Straight Connector 12300"/>
            <p:cNvSpPr>
              <a:spLocks noChangeShapeType="1"/>
            </p:cNvSpPr>
            <p:nvPr/>
          </p:nvSpPr>
          <p:spPr bwMode="auto">
            <a:xfrm>
              <a:off x="3833" y="3022"/>
              <a:ext cx="0" cy="31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02" name="Straight Connector 12301"/>
            <p:cNvSpPr>
              <a:spLocks noChangeShapeType="1"/>
            </p:cNvSpPr>
            <p:nvPr/>
          </p:nvSpPr>
          <p:spPr bwMode="auto">
            <a:xfrm>
              <a:off x="3560" y="3022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03" name="Straight Connector 12302"/>
            <p:cNvSpPr>
              <a:spLocks noChangeShapeType="1"/>
            </p:cNvSpPr>
            <p:nvPr/>
          </p:nvSpPr>
          <p:spPr bwMode="auto">
            <a:xfrm>
              <a:off x="3560" y="3158"/>
              <a:ext cx="1497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04" name="Straight Connector 12303"/>
            <p:cNvSpPr>
              <a:spLocks noChangeShapeType="1"/>
            </p:cNvSpPr>
            <p:nvPr/>
          </p:nvSpPr>
          <p:spPr bwMode="auto">
            <a:xfrm>
              <a:off x="4468" y="3158"/>
              <a:ext cx="0" cy="18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2305" name="TextBox 12304"/>
            <p:cNvSpPr txBox="1">
              <a:spLocks noChangeArrowheads="1"/>
            </p:cNvSpPr>
            <p:nvPr/>
          </p:nvSpPr>
          <p:spPr bwMode="auto">
            <a:xfrm>
              <a:off x="3288" y="2840"/>
              <a:ext cx="143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2</a:t>
              </a:r>
            </a:p>
          </p:txBody>
        </p:sp>
        <p:sp>
          <p:nvSpPr>
            <p:cNvPr id="12306" name="TextBox 12305"/>
            <p:cNvSpPr txBox="1">
              <a:spLocks noChangeArrowheads="1"/>
            </p:cNvSpPr>
            <p:nvPr/>
          </p:nvSpPr>
          <p:spPr bwMode="auto">
            <a:xfrm>
              <a:off x="3288" y="3022"/>
              <a:ext cx="331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1</a:t>
              </a:r>
            </a:p>
          </p:txBody>
        </p:sp>
        <p:sp>
          <p:nvSpPr>
            <p:cNvPr id="12307" name="TextBox 12306"/>
            <p:cNvSpPr txBox="1">
              <a:spLocks noChangeArrowheads="1"/>
            </p:cNvSpPr>
            <p:nvPr/>
          </p:nvSpPr>
          <p:spPr bwMode="auto">
            <a:xfrm>
              <a:off x="3288" y="3203"/>
              <a:ext cx="331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0</a:t>
              </a:r>
            </a:p>
          </p:txBody>
        </p:sp>
        <p:sp>
          <p:nvSpPr>
            <p:cNvPr id="12308" name="Rectangle 12307"/>
            <p:cNvSpPr>
              <a:spLocks noChangeArrowheads="1"/>
            </p:cNvSpPr>
            <p:nvPr/>
          </p:nvSpPr>
          <p:spPr bwMode="auto">
            <a:xfrm>
              <a:off x="3696" y="3339"/>
              <a:ext cx="13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</a:t>
              </a:r>
              <a:r>
                <a:rPr lang="cs-CZ" altLang="cs-CZ" baseline="-25000">
                  <a:sym typeface="Symbol" pitchFamily="18" charset="2"/>
                </a:rPr>
                <a:t>2</a:t>
              </a:r>
            </a:p>
          </p:txBody>
        </p:sp>
        <p:sp>
          <p:nvSpPr>
            <p:cNvPr id="12309" name="Rectangle 12308"/>
            <p:cNvSpPr>
              <a:spLocks noChangeArrowheads="1"/>
            </p:cNvSpPr>
            <p:nvPr/>
          </p:nvSpPr>
          <p:spPr bwMode="auto">
            <a:xfrm>
              <a:off x="4377" y="3339"/>
              <a:ext cx="13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</a:t>
              </a:r>
              <a:r>
                <a:rPr lang="cs-CZ" altLang="cs-CZ" baseline="-25000">
                  <a:sym typeface="Symbol" pitchFamily="18" charset="2"/>
                </a:rPr>
                <a:t>1</a:t>
              </a:r>
            </a:p>
          </p:txBody>
        </p:sp>
      </p:grpSp>
      <p:sp>
        <p:nvSpPr>
          <p:cNvPr id="12296" name="TextBox 12295"/>
          <p:cNvSpPr txBox="1">
            <a:spLocks noChangeArrowheads="1"/>
          </p:cNvSpPr>
          <p:nvPr/>
        </p:nvSpPr>
        <p:spPr bwMode="auto">
          <a:xfrm>
            <a:off x="201613" y="4660900"/>
            <a:ext cx="2574925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Nejprve se elektrony excitují na vyšší energetické hladiny</a:t>
            </a:r>
          </a:p>
          <a:p>
            <a:pPr eaLnBrk="1" hangingPunct="1"/>
            <a:r>
              <a:rPr lang="cs-CZ" altLang="cs-CZ"/>
              <a:t>- </a:t>
            </a:r>
            <a:r>
              <a:rPr lang="cs-CZ" altLang="cs-CZ" b="1"/>
              <a:t>Zahřátím</a:t>
            </a:r>
            <a:r>
              <a:rPr lang="cs-CZ" altLang="cs-CZ"/>
              <a:t> (Teplota)</a:t>
            </a:r>
          </a:p>
          <a:p>
            <a:pPr eaLnBrk="1" hangingPunct="1"/>
            <a:r>
              <a:rPr lang="cs-CZ" altLang="cs-CZ"/>
              <a:t>- </a:t>
            </a:r>
            <a:r>
              <a:rPr lang="cs-CZ" altLang="cs-CZ" b="1"/>
              <a:t>Působením záření o vhodné energii</a:t>
            </a:r>
            <a:r>
              <a:rPr lang="cs-CZ" altLang="cs-CZ"/>
              <a:t> (h</a:t>
            </a:r>
            <a:r>
              <a:rPr lang="cs-CZ" altLang="cs-CZ">
                <a:sym typeface="Symbol" pitchFamily="18" charset="2"/>
              </a:rPr>
              <a:t>)</a:t>
            </a:r>
          </a:p>
        </p:txBody>
      </p:sp>
      <p:graphicFrame>
        <p:nvGraphicFramePr>
          <p:cNvPr id="12289" name="Object 31"/>
          <p:cNvGraphicFramePr>
            <a:graphicFrameLocks noChangeAspect="1"/>
          </p:cNvGraphicFramePr>
          <p:nvPr/>
        </p:nvGraphicFramePr>
        <p:xfrm>
          <a:off x="5165725" y="2640013"/>
          <a:ext cx="1347788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ChemSketch" r:id="rId3" imgW="582120" imgH="627840" progId="ACD.ChemSketch.20">
                  <p:embed/>
                </p:oleObj>
              </mc:Choice>
              <mc:Fallback>
                <p:oleObj name="ChemSketch" r:id="rId3" imgW="582120" imgH="627840" progId="ACD.ChemSketch.20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2640013"/>
                        <a:ext cx="1347788" cy="14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0" name="Object 32"/>
          <p:cNvGraphicFramePr>
            <a:graphicFrameLocks noChangeAspect="1"/>
          </p:cNvGraphicFramePr>
          <p:nvPr/>
        </p:nvGraphicFramePr>
        <p:xfrm>
          <a:off x="6973888" y="3395663"/>
          <a:ext cx="6858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ChemSketch" r:id="rId5" imgW="582120" imgH="627840" progId="ACD.ChemSketch.20">
                  <p:embed/>
                </p:oleObj>
              </mc:Choice>
              <mc:Fallback>
                <p:oleObj name="ChemSketch" r:id="rId5" imgW="582120" imgH="627840" progId="ACD.ChemSketch.20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888" y="3395663"/>
                        <a:ext cx="685800" cy="73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TextBox 12296"/>
          <p:cNvSpPr txBox="1">
            <a:spLocks noChangeArrowheads="1"/>
          </p:cNvSpPr>
          <p:nvPr/>
        </p:nvSpPr>
        <p:spPr bwMode="auto">
          <a:xfrm>
            <a:off x="4354513" y="4922838"/>
            <a:ext cx="43529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Elektrony se posléze vrací na původní energetické hladiny a dochází k emisi záření</a:t>
            </a:r>
          </a:p>
        </p:txBody>
      </p:sp>
      <p:graphicFrame>
        <p:nvGraphicFramePr>
          <p:cNvPr id="12291" name="Object 34"/>
          <p:cNvGraphicFramePr>
            <a:graphicFrameLocks noChangeAspect="1"/>
          </p:cNvGraphicFramePr>
          <p:nvPr/>
        </p:nvGraphicFramePr>
        <p:xfrm>
          <a:off x="7300913" y="2665413"/>
          <a:ext cx="8969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Rovnice" r:id="rId6" imgW="672840" imgH="431640" progId="Equation.3">
                  <p:embed/>
                </p:oleObj>
              </mc:Choice>
              <mc:Fallback>
                <p:oleObj name="Rovnice" r:id="rId6" imgW="672840" imgH="43164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0913" y="2665413"/>
                        <a:ext cx="89693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35"/>
          <p:cNvGraphicFramePr>
            <a:graphicFrameLocks noChangeAspect="1"/>
          </p:cNvGraphicFramePr>
          <p:nvPr/>
        </p:nvGraphicFramePr>
        <p:xfrm>
          <a:off x="5970588" y="2151063"/>
          <a:ext cx="9318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Rovnice" r:id="rId8" imgW="698400" imgH="431640" progId="Equation.3">
                  <p:embed/>
                </p:oleObj>
              </mc:Choice>
              <mc:Fallback>
                <p:oleObj name="Rovnice" r:id="rId8" imgW="698400" imgH="43164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588" y="2151063"/>
                        <a:ext cx="93186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hape 6348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 dirty="0" smtClean="0"/>
              <a:t>SPEKTRÁLNÍ </a:t>
            </a:r>
            <a:r>
              <a:rPr lang="cs-CZ" altLang="cs-CZ" dirty="0"/>
              <a:t>SÉRIE</a:t>
            </a:r>
          </a:p>
        </p:txBody>
      </p:sp>
      <p:sp>
        <p:nvSpPr>
          <p:cNvPr id="15363" name="TextBox 15362"/>
          <p:cNvSpPr txBox="1">
            <a:spLocks noChangeArrowheads="1"/>
          </p:cNvSpPr>
          <p:nvPr/>
        </p:nvSpPr>
        <p:spPr bwMode="auto">
          <a:xfrm>
            <a:off x="450850" y="1452563"/>
            <a:ext cx="8226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cs-CZ" dirty="0"/>
              <a:t>R</a:t>
            </a:r>
            <a:r>
              <a:rPr lang="cs-CZ" altLang="cs-CZ" dirty="0" err="1" smtClean="0"/>
              <a:t>ozlišujeme</a:t>
            </a:r>
            <a:r>
              <a:rPr lang="cs-CZ" altLang="cs-CZ" dirty="0" smtClean="0"/>
              <a:t> </a:t>
            </a:r>
            <a:r>
              <a:rPr lang="cs-CZ" altLang="cs-CZ" dirty="0"/>
              <a:t>podle přeskoků z daného </a:t>
            </a:r>
            <a:r>
              <a:rPr lang="cs-CZ" altLang="cs-CZ" b="1" dirty="0"/>
              <a:t>n </a:t>
            </a:r>
            <a:r>
              <a:rPr lang="cs-CZ" altLang="cs-CZ" dirty="0"/>
              <a:t>(hl. </a:t>
            </a:r>
            <a:r>
              <a:rPr lang="cs-CZ" altLang="cs-CZ" dirty="0" err="1"/>
              <a:t>kv</a:t>
            </a:r>
            <a:r>
              <a:rPr lang="cs-CZ" altLang="cs-CZ" dirty="0"/>
              <a:t>. čísla) na všechny možné stavy vyšší</a:t>
            </a:r>
            <a:endParaRPr lang="cs-CZ" altLang="cs-CZ" b="1" dirty="0"/>
          </a:p>
        </p:txBody>
      </p:sp>
      <p:graphicFrame>
        <p:nvGraphicFramePr>
          <p:cNvPr id="15361" name="Object 5"/>
          <p:cNvGraphicFramePr>
            <a:graphicFrameLocks noChangeAspect="1"/>
          </p:cNvGraphicFramePr>
          <p:nvPr/>
        </p:nvGraphicFramePr>
        <p:xfrm>
          <a:off x="603250" y="2205038"/>
          <a:ext cx="4587875" cy="421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ChemSketch" r:id="rId3" imgW="4178880" imgH="3837600" progId="ACD.ChemSketch.20">
                  <p:embed/>
                </p:oleObj>
              </mc:Choice>
              <mc:Fallback>
                <p:oleObj name="ChemSketch" r:id="rId3" imgW="4178880" imgH="3837600" progId="ACD.ChemSketch.2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2205038"/>
                        <a:ext cx="4587875" cy="421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4" name="Rectangle 1536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25" y="4530725"/>
            <a:ext cx="5221288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15364"/>
          <p:cNvSpPr txBox="1">
            <a:spLocks noChangeArrowheads="1"/>
          </p:cNvSpPr>
          <p:nvPr/>
        </p:nvSpPr>
        <p:spPr bwMode="auto">
          <a:xfrm>
            <a:off x="4708525" y="5414963"/>
            <a:ext cx="1365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solidFill>
                  <a:srgbClr val="0000FF"/>
                </a:solidFill>
              </a:rPr>
              <a:t>Hrana série</a:t>
            </a:r>
          </a:p>
        </p:txBody>
      </p:sp>
      <p:sp>
        <p:nvSpPr>
          <p:cNvPr id="15366" name="Straight Connector 15365"/>
          <p:cNvSpPr>
            <a:spLocks noChangeShapeType="1"/>
          </p:cNvSpPr>
          <p:nvPr/>
        </p:nvSpPr>
        <p:spPr bwMode="auto">
          <a:xfrm>
            <a:off x="4445000" y="5075238"/>
            <a:ext cx="327025" cy="5365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5367" name="Straight Connector 15366"/>
          <p:cNvSpPr>
            <a:spLocks noChangeShapeType="1"/>
          </p:cNvSpPr>
          <p:nvPr/>
        </p:nvSpPr>
        <p:spPr bwMode="auto">
          <a:xfrm flipV="1">
            <a:off x="1019175" y="5622925"/>
            <a:ext cx="3721100" cy="3365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5368" name="TextBox 15367"/>
          <p:cNvSpPr txBox="1">
            <a:spLocks noChangeArrowheads="1"/>
          </p:cNvSpPr>
          <p:nvPr/>
        </p:nvSpPr>
        <p:spPr bwMode="auto">
          <a:xfrm>
            <a:off x="4748213" y="5749925"/>
            <a:ext cx="42846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- odpovídá fotonu o energii potřebné právě na odtržení elektronu na periferii atomu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049"/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 dirty="0"/>
              <a:t>SPEKTROSKOPICKÉ VLASTNOSTI LÁTEK</a:t>
            </a:r>
          </a:p>
        </p:txBody>
      </p:sp>
      <p:sp>
        <p:nvSpPr>
          <p:cNvPr id="2051" name="Shape 2050"/>
          <p:cNvSpPr>
            <a:spLocks noGrp="1" noChangeArrowheads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pPr defTabSz="914400" eaLnBrk="1" hangingPunct="1"/>
            <a:r>
              <a:rPr lang="cs-CZ" altLang="cs-CZ" dirty="0">
                <a:solidFill>
                  <a:schemeClr val="tx1"/>
                </a:solidFill>
              </a:rPr>
              <a:t>ZÁKLADY SPEKTROSKOPIE</a:t>
            </a:r>
          </a:p>
          <a:p>
            <a:pPr defTabSz="914400" eaLnBrk="1" hangingPunct="1"/>
            <a:r>
              <a:rPr lang="en-US" altLang="cs-CZ" dirty="0">
                <a:solidFill>
                  <a:schemeClr val="tx1"/>
                </a:solidFill>
              </a:rPr>
              <a:t>UV-VIS</a:t>
            </a:r>
            <a:endParaRPr lang="cs-CZ" altLang="cs-CZ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5836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DĚLENÍ ČAR DO SÉRIÍ</a:t>
            </a:r>
          </a:p>
        </p:txBody>
      </p:sp>
      <p:pic>
        <p:nvPicPr>
          <p:cNvPr id="45058" name="Rectangle 460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4297363"/>
            <a:ext cx="7439025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Rectangle 460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238250"/>
            <a:ext cx="5243512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Box 46083"/>
          <p:cNvSpPr txBox="1">
            <a:spLocks noChangeArrowheads="1"/>
          </p:cNvSpPr>
          <p:nvPr/>
        </p:nvSpPr>
        <p:spPr bwMode="auto">
          <a:xfrm>
            <a:off x="7397750" y="4451350"/>
            <a:ext cx="174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solidFill>
                  <a:srgbClr val="FF0000"/>
                </a:solidFill>
              </a:rPr>
              <a:t>Přibližování čar</a:t>
            </a:r>
          </a:p>
        </p:txBody>
      </p:sp>
      <p:sp>
        <p:nvSpPr>
          <p:cNvPr id="45061" name="TextBox 46084"/>
          <p:cNvSpPr txBox="1">
            <a:spLocks noChangeArrowheads="1"/>
          </p:cNvSpPr>
          <p:nvPr/>
        </p:nvSpPr>
        <p:spPr bwMode="auto">
          <a:xfrm>
            <a:off x="4300538" y="4587875"/>
            <a:ext cx="136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solidFill>
                  <a:srgbClr val="0000FF"/>
                </a:solidFill>
              </a:rPr>
              <a:t>Hrana série</a:t>
            </a:r>
          </a:p>
        </p:txBody>
      </p:sp>
      <p:sp>
        <p:nvSpPr>
          <p:cNvPr id="45062" name="TextBox 46085"/>
          <p:cNvSpPr txBox="1">
            <a:spLocks noChangeArrowheads="1"/>
          </p:cNvSpPr>
          <p:nvPr/>
        </p:nvSpPr>
        <p:spPr bwMode="auto">
          <a:xfrm>
            <a:off x="7539038" y="6049963"/>
            <a:ext cx="1365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solidFill>
                  <a:srgbClr val="0000FF"/>
                </a:solidFill>
              </a:rPr>
              <a:t>Hrana série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-5400000">
            <a:off x="4175919" y="4874419"/>
            <a:ext cx="230187" cy="22225"/>
          </a:xfrm>
          <a:prstGeom prst="straightConnector1">
            <a:avLst/>
          </a:prstGeom>
          <a:noFill/>
          <a:ln w="6350" cap="rnd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 flipV="1">
            <a:off x="7766844" y="5777707"/>
            <a:ext cx="463550" cy="30162"/>
          </a:xfrm>
          <a:prstGeom prst="straightConnector1">
            <a:avLst/>
          </a:prstGeom>
          <a:noFill/>
          <a:ln w="6350" cap="rnd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hape 6553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 sz="4000"/>
              <a:t>ABSORPČNÍ ATOMOVÁ SPEKTRA</a:t>
            </a:r>
            <a:endParaRPr lang="cs-CZ" altLang="cs-CZ"/>
          </a:p>
        </p:txBody>
      </p:sp>
      <p:pic>
        <p:nvPicPr>
          <p:cNvPr id="46082" name="Rectangle 47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492250"/>
            <a:ext cx="5303838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Straight Connector 47106"/>
          <p:cNvSpPr>
            <a:spLocks noChangeShapeType="1"/>
          </p:cNvSpPr>
          <p:nvPr/>
        </p:nvSpPr>
        <p:spPr bwMode="auto">
          <a:xfrm flipH="1">
            <a:off x="5076825" y="2324100"/>
            <a:ext cx="536575" cy="2095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46084" name="TextBox 47107"/>
          <p:cNvSpPr txBox="1">
            <a:spLocks noChangeArrowheads="1"/>
          </p:cNvSpPr>
          <p:nvPr/>
        </p:nvSpPr>
        <p:spPr bwMode="auto">
          <a:xfrm>
            <a:off x="5678488" y="2055813"/>
            <a:ext cx="3287712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b="1"/>
              <a:t>Absorpční kontinuum</a:t>
            </a:r>
            <a:r>
              <a:rPr lang="cs-CZ" altLang="cs-CZ"/>
              <a:t> – elektron může absorbovat i více energie než je třeba na odtržení, přebytek se projeví jako kinetická energie, ta není kvantována a nastává jako spojitá absorpce, která se projeví jako „pozadí“ linií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" y="112880"/>
            <a:ext cx="8903476" cy="517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109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" y="674210"/>
            <a:ext cx="8909777" cy="549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470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" y="169816"/>
            <a:ext cx="9114192" cy="604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577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3" y="319178"/>
            <a:ext cx="8039818" cy="586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114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8" y="181155"/>
            <a:ext cx="9007592" cy="649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9202" y="624938"/>
            <a:ext cx="6081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https://www.youtube.com/watch?v=-fCX8OFBO-A</a:t>
            </a:r>
          </a:p>
        </p:txBody>
      </p:sp>
    </p:spTree>
    <p:extLst>
      <p:ext uri="{BB962C8B-B14F-4D97-AF65-F5344CB8AC3E}">
        <p14:creationId xmlns:p14="http://schemas.microsoft.com/office/powerpoint/2010/main" val="2762712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text, interiér, zeď, přeplněné&#10;&#10;Popis byl vytvořen automaticky">
            <a:extLst>
              <a:ext uri="{FF2B5EF4-FFF2-40B4-BE49-F238E27FC236}">
                <a16:creationId xmlns="" xmlns:a16="http://schemas.microsoft.com/office/drawing/2014/main" id="{413D9F47-0859-6D7F-8AD7-FF0ED9198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906"/>
            <a:ext cx="9144000" cy="607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7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2" y="69011"/>
            <a:ext cx="8566030" cy="60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879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2" y="242035"/>
            <a:ext cx="8980098" cy="607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26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07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/>
              <a:t>SVĚTLO</a:t>
            </a:r>
          </a:p>
        </p:txBody>
      </p:sp>
      <p:sp>
        <p:nvSpPr>
          <p:cNvPr id="3083" name="Shape 3082"/>
          <p:cNvSpPr>
            <a:spLocks noGrp="1" noChangeArrowheads="1"/>
          </p:cNvSpPr>
          <p:nvPr>
            <p:ph type="body" sz="half" idx="1"/>
          </p:nvPr>
        </p:nvSpPr>
        <p:spPr>
          <a:noFill/>
        </p:spPr>
        <p:txBody>
          <a:bodyPr/>
          <a:lstStyle/>
          <a:p>
            <a:pPr defTabSz="914400" eaLnBrk="1" hangingPunct="1"/>
            <a:r>
              <a:rPr lang="cs-CZ" altLang="cs-CZ" sz="2800"/>
              <a:t>Elektromagnetické vlnění</a:t>
            </a:r>
            <a:endParaRPr lang="cs-CZ" altLang="cs-CZ"/>
          </a:p>
          <a:p>
            <a:pPr defTabSz="914400" eaLnBrk="1" hangingPunct="1"/>
            <a:endParaRPr lang="cs-CZ" altLang="cs-CZ" sz="2800"/>
          </a:p>
        </p:txBody>
      </p:sp>
      <p:pic>
        <p:nvPicPr>
          <p:cNvPr id="23555" name="Shape 24578"/>
          <p:cNvPicPr>
            <a:picLocks noGrp="1" noChangeAspect="1" noChangeArrowheads="1" noCrop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3300" y="2451100"/>
            <a:ext cx="6315075" cy="3959225"/>
          </a:xfr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0" y="207034"/>
            <a:ext cx="8939873" cy="631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13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kupina 2"/>
          <p:cNvGrpSpPr/>
          <p:nvPr/>
        </p:nvGrpSpPr>
        <p:grpSpPr>
          <a:xfrm>
            <a:off x="0" y="244843"/>
            <a:ext cx="9144000" cy="6539134"/>
            <a:chOff x="0" y="244843"/>
            <a:chExt cx="9144000" cy="6539134"/>
          </a:xfrm>
        </p:grpSpPr>
        <p:pic>
          <p:nvPicPr>
            <p:cNvPr id="1116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5" y="244843"/>
              <a:ext cx="9065655" cy="6236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Obdélník 1"/>
            <p:cNvSpPr/>
            <p:nvPr/>
          </p:nvSpPr>
          <p:spPr>
            <a:xfrm>
              <a:off x="0" y="4458789"/>
              <a:ext cx="4162697" cy="2325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343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 descr="quadrupo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844675"/>
            <a:ext cx="3889375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1258888" y="1557338"/>
          <a:ext cx="3311525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Image" r:id="rId4" imgW="2806857" imgH="2039116" progId="Photoshop.Image.7">
                  <p:embed/>
                </p:oleObj>
              </mc:Choice>
              <mc:Fallback>
                <p:oleObj name="Image" r:id="rId4" imgW="2806857" imgH="2039116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557338"/>
                        <a:ext cx="3311525" cy="240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8" name="Picture 8" descr="masspectr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5064125"/>
            <a:ext cx="338455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9"/>
          <p:cNvSpPr txBox="1">
            <a:spLocks noChangeArrowheads="1"/>
          </p:cNvSpPr>
          <p:nvPr/>
        </p:nvSpPr>
        <p:spPr bwMode="auto">
          <a:xfrm>
            <a:off x="900113" y="533400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 sz="2400">
                <a:solidFill>
                  <a:srgbClr val="0000FF"/>
                </a:solidFill>
              </a:rPr>
              <a:t>Analytická metoda ICP - MS</a:t>
            </a:r>
          </a:p>
        </p:txBody>
      </p:sp>
      <p:sp>
        <p:nvSpPr>
          <p:cNvPr id="6150" name="Text Box 10"/>
          <p:cNvSpPr txBox="1">
            <a:spLocks noChangeArrowheads="1"/>
          </p:cNvSpPr>
          <p:nvPr/>
        </p:nvSpPr>
        <p:spPr bwMode="auto">
          <a:xfrm>
            <a:off x="1042988" y="1268413"/>
            <a:ext cx="7345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 sz="1400"/>
              <a:t>Hmotnostní spektrometrie s indukčně vázanou plazmou jako budícím zdrojem iontů </a:t>
            </a:r>
          </a:p>
        </p:txBody>
      </p:sp>
      <p:sp>
        <p:nvSpPr>
          <p:cNvPr id="6151" name="Text Box 11"/>
          <p:cNvSpPr txBox="1">
            <a:spLocks noChangeArrowheads="1"/>
          </p:cNvSpPr>
          <p:nvPr/>
        </p:nvSpPr>
        <p:spPr bwMode="auto">
          <a:xfrm>
            <a:off x="6011863" y="5157788"/>
            <a:ext cx="2879725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 sz="1200"/>
              <a:t>Obecný princip hmotnostního spektrometru – ionty vstupující stejnou rychlostí do elektrického pole změní svoji dráhu v závislosti na hmotnosti. 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 sz="1000"/>
              <a:t>V přístroji ICP-MS se používá kvadrupolový analyzátor, nikoli prezentované nejjednodušší uspořádání hmotnostního spektrometru </a:t>
            </a:r>
            <a:endParaRPr lang="cs-CZ" altLang="en-US" sz="1200"/>
          </a:p>
        </p:txBody>
      </p:sp>
      <p:sp>
        <p:nvSpPr>
          <p:cNvPr id="6152" name="Text Box 12"/>
          <p:cNvSpPr txBox="1">
            <a:spLocks noChangeArrowheads="1"/>
          </p:cNvSpPr>
          <p:nvPr/>
        </p:nvSpPr>
        <p:spPr bwMode="auto">
          <a:xfrm>
            <a:off x="1042988" y="3933825"/>
            <a:ext cx="7561262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 sz="1200"/>
              <a:t>Prvky obsažené ve vzorku jsou ionizovány v plazmě a následně vedeny ve formě iontového svazku urychleného elektrickým polem tzv. iontových čoček do kvadrupolového analyzátoru hmotnostního spektrometru. V průběhu měření je v tomto analyzátoru specificky měněna intenzita elektrického pole, čímž jsou identifikovány jednotlivé ionty na základě atomové hmotnosti. Iont určité hmotnosti projde k detektoru jen pokud splňuje tzv. rezonanční podmínky při daném elektrickém poli. </a:t>
            </a:r>
          </a:p>
        </p:txBody>
      </p:sp>
    </p:spTree>
    <p:extLst>
      <p:ext uri="{BB962C8B-B14F-4D97-AF65-F5344CB8AC3E}">
        <p14:creationId xmlns:p14="http://schemas.microsoft.com/office/powerpoint/2010/main" val="1185461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42988" y="1125538"/>
          <a:ext cx="6192837" cy="420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Image" r:id="rId3" imgW="5074930" imgH="3446857" progId="Photoshop.Image.7">
                  <p:embed/>
                </p:oleObj>
              </mc:Choice>
              <mc:Fallback>
                <p:oleObj name="Image" r:id="rId3" imgW="5074930" imgH="3446857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25538"/>
                        <a:ext cx="6192837" cy="420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900113" y="533400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 sz="2400" dirty="0">
                <a:solidFill>
                  <a:srgbClr val="0000FF"/>
                </a:solidFill>
              </a:rPr>
              <a:t>Analytická metoda ICP - MS</a:t>
            </a:r>
          </a:p>
        </p:txBody>
      </p:sp>
      <p:pic>
        <p:nvPicPr>
          <p:cNvPr id="7172" name="Picture 6" descr="icp_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652963"/>
            <a:ext cx="3240088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7"/>
          <p:cNvSpPr txBox="1">
            <a:spLocks noChangeArrowheads="1"/>
          </p:cNvSpPr>
          <p:nvPr/>
        </p:nvSpPr>
        <p:spPr bwMode="auto">
          <a:xfrm>
            <a:off x="1547813" y="5445125"/>
            <a:ext cx="3816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 sz="1200"/>
              <a:t>Pro vytvoření plazmy se v přístroji ICP-MS používá vyššího radiofrekvenčního proudu oproti AES-ICP, neboť je nutná vyšší teplota, při které atomizované prvky přechází do iontové formy.</a:t>
            </a:r>
          </a:p>
        </p:txBody>
      </p:sp>
    </p:spTree>
    <p:extLst>
      <p:ext uri="{BB962C8B-B14F-4D97-AF65-F5344CB8AC3E}">
        <p14:creationId xmlns:p14="http://schemas.microsoft.com/office/powerpoint/2010/main" val="3080949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19363" y="846138"/>
            <a:ext cx="4103687" cy="5824537"/>
            <a:chOff x="1719" y="533"/>
            <a:chExt cx="2799" cy="3669"/>
          </a:xfrm>
        </p:grpSpPr>
        <p:sp>
          <p:nvSpPr>
            <p:cNvPr id="3" name="Text Box 4"/>
            <p:cNvSpPr txBox="1">
              <a:spLocks noChangeArrowheads="1"/>
            </p:cNvSpPr>
            <p:nvPr/>
          </p:nvSpPr>
          <p:spPr bwMode="auto">
            <a:xfrm>
              <a:off x="1724" y="616"/>
              <a:ext cx="443" cy="2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2200" b="1"/>
                <a:t>m/z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2290" y="533"/>
              <a:ext cx="1033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cs-CZ" altLang="en-US" sz="1900" b="1" dirty="0"/>
                <a:t>molekulové</a:t>
              </a:r>
              <a:endParaRPr lang="fr-FR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2290" y="723"/>
              <a:ext cx="519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cs-CZ" altLang="en-US" sz="1900" b="1"/>
                <a:t>ionty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3658" y="533"/>
              <a:ext cx="603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analyt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3658" y="703"/>
              <a:ext cx="126" cy="2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endParaRPr lang="cs-CZ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863" y="1000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40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2274" y="1000"/>
              <a:ext cx="309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3642" y="1000"/>
              <a:ext cx="337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Ca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1863" y="1272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42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2274" y="1272"/>
              <a:ext cx="52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ArH2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642" y="1272"/>
              <a:ext cx="337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Ca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1863" y="1543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52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2274" y="1543"/>
              <a:ext cx="428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ArC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3642" y="1543"/>
              <a:ext cx="309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Cr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1863" y="1815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54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2274" y="1815"/>
              <a:ext cx="428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ArN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3642" y="1815"/>
              <a:ext cx="547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Fe,Cr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1863" y="2087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55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2274" y="2087"/>
              <a:ext cx="547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ArNH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3642" y="2087"/>
              <a:ext cx="364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Mn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863" y="2359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56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2274" y="2359"/>
              <a:ext cx="437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 dirty="0" err="1"/>
                <a:t>ArO</a:t>
              </a:r>
              <a:endParaRPr lang="fr-FR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3642" y="2359"/>
              <a:ext cx="318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Fe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6" name="Text Box 27"/>
            <p:cNvSpPr txBox="1">
              <a:spLocks noChangeArrowheads="1"/>
            </p:cNvSpPr>
            <p:nvPr/>
          </p:nvSpPr>
          <p:spPr bwMode="auto">
            <a:xfrm>
              <a:off x="1863" y="2630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57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2274" y="2630"/>
              <a:ext cx="556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ArOH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" name="Text Box 29"/>
            <p:cNvSpPr txBox="1">
              <a:spLocks noChangeArrowheads="1"/>
            </p:cNvSpPr>
            <p:nvPr/>
          </p:nvSpPr>
          <p:spPr bwMode="auto">
            <a:xfrm>
              <a:off x="3642" y="2630"/>
              <a:ext cx="318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Fe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" name="Text Box 30"/>
            <p:cNvSpPr txBox="1">
              <a:spLocks noChangeArrowheads="1"/>
            </p:cNvSpPr>
            <p:nvPr/>
          </p:nvSpPr>
          <p:spPr bwMode="auto">
            <a:xfrm>
              <a:off x="1863" y="2902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75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2274" y="2902"/>
              <a:ext cx="474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ArCl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3642" y="2902"/>
              <a:ext cx="337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As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2" name="Text Box 33"/>
            <p:cNvSpPr txBox="1">
              <a:spLocks noChangeArrowheads="1"/>
            </p:cNvSpPr>
            <p:nvPr/>
          </p:nvSpPr>
          <p:spPr bwMode="auto">
            <a:xfrm>
              <a:off x="1863" y="3173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77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3" name="Text Box 34"/>
            <p:cNvSpPr txBox="1">
              <a:spLocks noChangeArrowheads="1"/>
            </p:cNvSpPr>
            <p:nvPr/>
          </p:nvSpPr>
          <p:spPr bwMode="auto">
            <a:xfrm>
              <a:off x="2274" y="3173"/>
              <a:ext cx="474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ArCl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4" name="Text Box 35"/>
            <p:cNvSpPr txBox="1">
              <a:spLocks noChangeArrowheads="1"/>
            </p:cNvSpPr>
            <p:nvPr/>
          </p:nvSpPr>
          <p:spPr bwMode="auto">
            <a:xfrm>
              <a:off x="3642" y="3173"/>
              <a:ext cx="327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Se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1863" y="3445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80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6" name="Text Box 37"/>
            <p:cNvSpPr txBox="1">
              <a:spLocks noChangeArrowheads="1"/>
            </p:cNvSpPr>
            <p:nvPr/>
          </p:nvSpPr>
          <p:spPr bwMode="auto">
            <a:xfrm>
              <a:off x="2274" y="3445"/>
              <a:ext cx="492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ArAr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7" name="Text Box 38"/>
            <p:cNvSpPr txBox="1">
              <a:spLocks noChangeArrowheads="1"/>
            </p:cNvSpPr>
            <p:nvPr/>
          </p:nvSpPr>
          <p:spPr bwMode="auto">
            <a:xfrm>
              <a:off x="3642" y="3445"/>
              <a:ext cx="327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Se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1863" y="3717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91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39" name="Text Box 40"/>
            <p:cNvSpPr txBox="1">
              <a:spLocks noChangeArrowheads="1"/>
            </p:cNvSpPr>
            <p:nvPr/>
          </p:nvSpPr>
          <p:spPr bwMode="auto">
            <a:xfrm>
              <a:off x="2274" y="3717"/>
              <a:ext cx="601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ArOCl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0" name="Text Box 41"/>
            <p:cNvSpPr txBox="1">
              <a:spLocks noChangeArrowheads="1"/>
            </p:cNvSpPr>
            <p:nvPr/>
          </p:nvSpPr>
          <p:spPr bwMode="auto">
            <a:xfrm>
              <a:off x="3642" y="3717"/>
              <a:ext cx="29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Zr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1" name="Text Box 42"/>
            <p:cNvSpPr txBox="1">
              <a:spLocks noChangeArrowheads="1"/>
            </p:cNvSpPr>
            <p:nvPr/>
          </p:nvSpPr>
          <p:spPr bwMode="auto">
            <a:xfrm>
              <a:off x="1863" y="3989"/>
              <a:ext cx="31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93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2" name="Text Box 43"/>
            <p:cNvSpPr txBox="1">
              <a:spLocks noChangeArrowheads="1"/>
            </p:cNvSpPr>
            <p:nvPr/>
          </p:nvSpPr>
          <p:spPr bwMode="auto">
            <a:xfrm>
              <a:off x="2274" y="3989"/>
              <a:ext cx="601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ArOCl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3" name="Text Box 44"/>
            <p:cNvSpPr txBox="1">
              <a:spLocks noChangeArrowheads="1"/>
            </p:cNvSpPr>
            <p:nvPr/>
          </p:nvSpPr>
          <p:spPr bwMode="auto">
            <a:xfrm>
              <a:off x="3642" y="3989"/>
              <a:ext cx="345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30000"/>
                </a:spcBef>
              </a:pPr>
              <a:r>
                <a:rPr lang="fr-FR" altLang="en-US" sz="1900" b="1"/>
                <a:t>Nb</a:t>
              </a:r>
              <a:endParaRPr lang="fr-FR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1719" y="971"/>
              <a:ext cx="2799" cy="0"/>
            </a:xfrm>
            <a:prstGeom prst="line">
              <a:avLst/>
            </a:prstGeom>
            <a:noFill/>
            <a:ln w="203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2837210" y="174624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 sz="2400" dirty="0">
                <a:solidFill>
                  <a:srgbClr val="0000FF"/>
                </a:solidFill>
              </a:rPr>
              <a:t>Izobarické interference</a:t>
            </a:r>
          </a:p>
        </p:txBody>
      </p:sp>
    </p:spTree>
    <p:extLst>
      <p:ext uri="{BB962C8B-B14F-4D97-AF65-F5344CB8AC3E}">
        <p14:creationId xmlns:p14="http://schemas.microsoft.com/office/powerpoint/2010/main" val="3429278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5"/>
          <p:cNvGraphicFramePr>
            <a:graphicFrameLocks noChangeAspect="1"/>
          </p:cNvGraphicFramePr>
          <p:nvPr/>
        </p:nvGraphicFramePr>
        <p:xfrm>
          <a:off x="971550" y="841375"/>
          <a:ext cx="7704138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Image" r:id="rId3" imgW="5788164" imgH="2806857" progId="Photoshop.Image.7">
                  <p:embed/>
                </p:oleObj>
              </mc:Choice>
              <mc:Fallback>
                <p:oleObj name="Image" r:id="rId3" imgW="5788164" imgH="2806857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41375"/>
                        <a:ext cx="7704138" cy="373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900113" y="533400"/>
            <a:ext cx="7993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 sz="2400">
                <a:solidFill>
                  <a:srgbClr val="0000FF"/>
                </a:solidFill>
              </a:rPr>
              <a:t>Analytická metoda ICP - MS</a:t>
            </a:r>
          </a:p>
        </p:txBody>
      </p:sp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1116013" y="4581525"/>
          <a:ext cx="3384550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Image" r:id="rId5" imgW="2852571" imgH="1915672" progId="Photoshop.Image.7">
                  <p:embed/>
                </p:oleObj>
              </mc:Choice>
              <mc:Fallback>
                <p:oleObj name="Image" r:id="rId5" imgW="2852571" imgH="1915672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581525"/>
                        <a:ext cx="3384550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Text Box 8"/>
          <p:cNvSpPr txBox="1">
            <a:spLocks noChangeArrowheads="1"/>
          </p:cNvSpPr>
          <p:nvPr/>
        </p:nvSpPr>
        <p:spPr bwMode="auto">
          <a:xfrm>
            <a:off x="4572000" y="5949950"/>
            <a:ext cx="32400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cs-CZ" altLang="en-US" sz="1200" dirty="0"/>
              <a:t>Srovnání mezí detekce metod: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 sz="1200" dirty="0"/>
              <a:t> ICP-MS, ETA-AAS, AES-ICP, F-AAS</a:t>
            </a:r>
          </a:p>
        </p:txBody>
      </p:sp>
    </p:spTree>
    <p:extLst>
      <p:ext uri="{BB962C8B-B14F-4D97-AF65-F5344CB8AC3E}">
        <p14:creationId xmlns:p14="http://schemas.microsoft.com/office/powerpoint/2010/main" val="2392468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838" y="2726008"/>
            <a:ext cx="8229600" cy="1143000"/>
          </a:xfrm>
        </p:spPr>
        <p:txBody>
          <a:bodyPr/>
          <a:lstStyle/>
          <a:p>
            <a:r>
              <a:rPr lang="cs-CZ" dirty="0"/>
              <a:t>Rentgenová spektra</a:t>
            </a:r>
            <a:br>
              <a:rPr lang="cs-CZ" dirty="0"/>
            </a:br>
            <a:r>
              <a:rPr lang="cs-CZ" dirty="0"/>
              <a:t>EDX analýza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638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083615" cy="65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256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hape 6758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RENTGENOVÁ SPEKTRA</a:t>
            </a:r>
          </a:p>
        </p:txBody>
      </p:sp>
      <p:pic>
        <p:nvPicPr>
          <p:cNvPr id="48130" name="Rectangle 491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517650"/>
            <a:ext cx="4224338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Rectangle 491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289050"/>
            <a:ext cx="3279775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49155"/>
          <p:cNvSpPr txBox="1">
            <a:spLocks noChangeArrowheads="1"/>
          </p:cNvSpPr>
          <p:nvPr/>
        </p:nvSpPr>
        <p:spPr bwMode="auto">
          <a:xfrm>
            <a:off x="474663" y="5218113"/>
            <a:ext cx="84566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b="1" dirty="0"/>
              <a:t>Spojité rentgenové záření</a:t>
            </a:r>
            <a:r>
              <a:rPr lang="cs-CZ" altLang="cs-CZ" dirty="0"/>
              <a:t> – přeměna kinetické energie elektronů z katody při prudkém zabrzdění na antikatodě</a:t>
            </a:r>
          </a:p>
        </p:txBody>
      </p:sp>
      <p:sp>
        <p:nvSpPr>
          <p:cNvPr id="48133" name="TextBox 49156"/>
          <p:cNvSpPr txBox="1">
            <a:spLocks noChangeArrowheads="1"/>
          </p:cNvSpPr>
          <p:nvPr/>
        </p:nvSpPr>
        <p:spPr bwMode="auto">
          <a:xfrm>
            <a:off x="484188" y="5775325"/>
            <a:ext cx="82899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b="1"/>
              <a:t>Charakteristické (čárové) spektrum</a:t>
            </a:r>
            <a:r>
              <a:rPr lang="cs-CZ" altLang="cs-CZ"/>
              <a:t> – elektrony z katody vyrazí z antikatody elektrony z vnitřní energetické sféry. Do uvolněného místa přeskakují elektrony z vyšších hladin a </a:t>
            </a:r>
            <a:r>
              <a:rPr lang="cs-CZ" altLang="cs-CZ" b="1"/>
              <a:t>emitují přitom rentgenové záření</a:t>
            </a:r>
          </a:p>
        </p:txBody>
      </p:sp>
      <p:sp>
        <p:nvSpPr>
          <p:cNvPr id="48134" name="Straight Connector 49157"/>
          <p:cNvSpPr>
            <a:spLocks noChangeShapeType="1"/>
          </p:cNvSpPr>
          <p:nvPr/>
        </p:nvSpPr>
        <p:spPr bwMode="auto">
          <a:xfrm flipH="1">
            <a:off x="735013" y="4003675"/>
            <a:ext cx="1398587" cy="12620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92" y="577971"/>
            <a:ext cx="7858663" cy="542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98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hape 1126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/>
              <a:t>Charakterizace záření</a:t>
            </a:r>
          </a:p>
        </p:txBody>
      </p:sp>
      <p:sp>
        <p:nvSpPr>
          <p:cNvPr id="11267" name="Shape 11266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557338"/>
            <a:ext cx="5543550" cy="576262"/>
          </a:xfrm>
          <a:noFill/>
        </p:spPr>
        <p:txBody>
          <a:bodyPr/>
          <a:lstStyle/>
          <a:p>
            <a:pPr defTabSz="914400" eaLnBrk="1" hangingPunct="1"/>
            <a:r>
              <a:rPr lang="cs-CZ" altLang="cs-CZ" sz="2400">
                <a:sym typeface="Symbol" pitchFamily="18" charset="2"/>
              </a:rPr>
              <a:t>Frekvence – (</a:t>
            </a:r>
            <a:r>
              <a:rPr lang="cs-CZ" altLang="cs-CZ" sz="2400" b="1">
                <a:solidFill>
                  <a:srgbClr val="0000FF"/>
                </a:solidFill>
                <a:sym typeface="Symbol" pitchFamily="18" charset="2"/>
              </a:rPr>
              <a:t></a:t>
            </a:r>
            <a:r>
              <a:rPr lang="cs-CZ" altLang="cs-CZ" sz="2400">
                <a:sym typeface="Symbol" pitchFamily="18" charset="2"/>
              </a:rPr>
              <a:t>) : jednotky: </a:t>
            </a:r>
            <a:r>
              <a:rPr lang="cs-CZ" altLang="cs-CZ" sz="2400">
                <a:solidFill>
                  <a:srgbClr val="FF0000"/>
                </a:solidFill>
                <a:sym typeface="Symbol" pitchFamily="18" charset="2"/>
              </a:rPr>
              <a:t>Hz</a:t>
            </a:r>
            <a:endParaRPr lang="cs-CZ" altLang="cs-CZ"/>
          </a:p>
          <a:p>
            <a:pPr defTabSz="914400" eaLnBrk="1" hangingPunct="1"/>
            <a:endParaRPr lang="cs-CZ" altLang="cs-CZ" sz="2400">
              <a:solidFill>
                <a:srgbClr val="FF0000"/>
              </a:solidFill>
              <a:sym typeface="Symbol" pitchFamily="18" charset="2"/>
            </a:endParaRPr>
          </a:p>
        </p:txBody>
      </p:sp>
      <p:graphicFrame>
        <p:nvGraphicFramePr>
          <p:cNvPr id="2049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7164388" y="4508500"/>
          <a:ext cx="12509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Rovnice" r:id="rId3" imgW="393480" imgH="393480" progId="Equation.3">
                  <p:embed/>
                </p:oleObj>
              </mc:Choice>
              <mc:Fallback>
                <p:oleObj name="Rovnice" r:id="rId3" imgW="39348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4508500"/>
                        <a:ext cx="12509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205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grpSp>
        <p:nvGrpSpPr>
          <p:cNvPr id="2054" name="Group 14"/>
          <p:cNvGrpSpPr>
            <a:grpSpLocks/>
          </p:cNvGrpSpPr>
          <p:nvPr/>
        </p:nvGrpSpPr>
        <p:grpSpPr bwMode="auto">
          <a:xfrm>
            <a:off x="714375" y="3500438"/>
            <a:ext cx="5915025" cy="3054350"/>
            <a:chOff x="1228732" y="2928934"/>
            <a:chExt cx="4343400" cy="2243140"/>
          </a:xfrm>
        </p:grpSpPr>
        <p:graphicFrame>
          <p:nvGraphicFramePr>
            <p:cNvPr id="2050" name="Object 8"/>
            <p:cNvGraphicFramePr>
              <a:graphicFrameLocks noChangeAspect="1"/>
            </p:cNvGraphicFramePr>
            <p:nvPr/>
          </p:nvGraphicFramePr>
          <p:xfrm>
            <a:off x="1357290" y="3286124"/>
            <a:ext cx="3886200" cy="1885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Picture" r:id="rId5" imgW="3886953" imgH="1886762" progId="Word.Picture.8">
                    <p:embed/>
                  </p:oleObj>
                </mc:Choice>
                <mc:Fallback>
                  <p:oleObj name="Picture" r:id="rId5" imgW="3886953" imgH="1886762" progId="Word.Picture.8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7290" y="3286124"/>
                          <a:ext cx="3886200" cy="1885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57" name="Group 10"/>
            <p:cNvGrpSpPr>
              <a:grpSpLocks/>
            </p:cNvGrpSpPr>
            <p:nvPr/>
          </p:nvGrpSpPr>
          <p:grpSpPr bwMode="auto">
            <a:xfrm>
              <a:off x="1228732" y="2928934"/>
              <a:ext cx="4343400" cy="1685925"/>
              <a:chOff x="1238" y="2396"/>
              <a:chExt cx="6840" cy="2655"/>
            </a:xfrm>
          </p:grpSpPr>
          <p:sp>
            <p:nvSpPr>
              <p:cNvPr id="2058" name="Straight Connector 2057"/>
              <p:cNvSpPr>
                <a:spLocks noChangeShapeType="1"/>
              </p:cNvSpPr>
              <p:nvPr/>
            </p:nvSpPr>
            <p:spPr bwMode="auto">
              <a:xfrm>
                <a:off x="1503" y="4551"/>
                <a:ext cx="6480" cy="0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59" name="Straight Connector 2058"/>
              <p:cNvSpPr>
                <a:spLocks noChangeShapeType="1"/>
              </p:cNvSpPr>
              <p:nvPr/>
            </p:nvSpPr>
            <p:spPr bwMode="auto">
              <a:xfrm flipV="1">
                <a:off x="1503" y="2396"/>
                <a:ext cx="0" cy="2160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60" name="TextBox 2059"/>
              <p:cNvSpPr txBox="1">
                <a:spLocks noChangeArrowheads="1"/>
              </p:cNvSpPr>
              <p:nvPr/>
            </p:nvSpPr>
            <p:spPr bwMode="auto">
              <a:xfrm>
                <a:off x="1238" y="4619"/>
                <a:ext cx="720" cy="432"/>
              </a:xfrm>
              <a:prstGeom prst="rect">
                <a:avLst/>
              </a:prstGeom>
              <a:no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Aft>
                    <a:spcPts val="1000"/>
                  </a:spcAft>
                </a:pPr>
                <a:r>
                  <a:rPr lang="cs-CZ" altLang="cs-CZ" sz="1100">
                    <a:latin typeface="Times New Roman" pitchFamily="18" charset="0"/>
                  </a:rPr>
                  <a:t>0</a:t>
                </a:r>
                <a:endParaRPr lang="cs-CZ" altLang="cs-CZ"/>
              </a:p>
            </p:txBody>
          </p:sp>
          <p:sp>
            <p:nvSpPr>
              <p:cNvPr id="2061" name="TextBox 2060"/>
              <p:cNvSpPr txBox="1">
                <a:spLocks noChangeArrowheads="1"/>
              </p:cNvSpPr>
              <p:nvPr/>
            </p:nvSpPr>
            <p:spPr bwMode="auto">
              <a:xfrm>
                <a:off x="6098" y="4619"/>
                <a:ext cx="360" cy="432"/>
              </a:xfrm>
              <a:prstGeom prst="rect">
                <a:avLst/>
              </a:prstGeom>
              <a:no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Aft>
                    <a:spcPts val="1000"/>
                  </a:spcAft>
                </a:pPr>
                <a:r>
                  <a:rPr lang="cs-CZ" altLang="cs-CZ" sz="1100">
                    <a:latin typeface="Calibri" pitchFamily="34" charset="0"/>
                  </a:rPr>
                  <a:t>1</a:t>
                </a:r>
                <a:endParaRPr lang="cs-CZ" altLang="cs-CZ"/>
              </a:p>
            </p:txBody>
          </p:sp>
          <p:sp>
            <p:nvSpPr>
              <p:cNvPr id="2062" name="TextBox 2061"/>
              <p:cNvSpPr txBox="1">
                <a:spLocks noChangeArrowheads="1"/>
              </p:cNvSpPr>
              <p:nvPr/>
            </p:nvSpPr>
            <p:spPr bwMode="auto">
              <a:xfrm>
                <a:off x="7538" y="4619"/>
                <a:ext cx="540" cy="432"/>
              </a:xfrm>
              <a:prstGeom prst="rect">
                <a:avLst/>
              </a:prstGeom>
              <a:no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Aft>
                    <a:spcPts val="1000"/>
                  </a:spcAft>
                </a:pPr>
                <a:r>
                  <a:rPr lang="cs-CZ" altLang="cs-CZ" sz="1100">
                    <a:latin typeface="Calibri" pitchFamily="34" charset="0"/>
                  </a:rPr>
                  <a:t>s</a:t>
                </a:r>
                <a:endParaRPr lang="cs-CZ" altLang="cs-CZ"/>
              </a:p>
            </p:txBody>
          </p:sp>
          <p:sp>
            <p:nvSpPr>
              <p:cNvPr id="2063" name="Straight Connector 2062"/>
              <p:cNvSpPr>
                <a:spLocks noChangeShapeType="1"/>
              </p:cNvSpPr>
              <p:nvPr/>
            </p:nvSpPr>
            <p:spPr bwMode="auto">
              <a:xfrm>
                <a:off x="1503" y="4551"/>
                <a:ext cx="2341" cy="0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2064" name="Straight Connector 2063"/>
              <p:cNvSpPr>
                <a:spLocks noChangeShapeType="1"/>
              </p:cNvSpPr>
              <p:nvPr/>
            </p:nvSpPr>
            <p:spPr bwMode="auto">
              <a:xfrm>
                <a:off x="3888" y="4551"/>
                <a:ext cx="2268" cy="0"/>
              </a:xfrm>
              <a:prstGeom prst="line">
                <a:avLst/>
              </a:prstGeom>
              <a:noFill/>
              <a:ln w="9525" algn="ctr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</p:grpSp>
      </p:grpSp>
      <p:sp>
        <p:nvSpPr>
          <p:cNvPr id="2055" name="Rectangle 2054"/>
          <p:cNvSpPr>
            <a:spLocks noChangeArrowheads="1"/>
          </p:cNvSpPr>
          <p:nvPr/>
        </p:nvSpPr>
        <p:spPr bwMode="auto">
          <a:xfrm>
            <a:off x="142875" y="2143125"/>
            <a:ext cx="8215313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77863" indent="-228600" eaLnBrk="0" hangingPunct="0">
              <a:tabLst>
                <a:tab pos="67786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6778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7786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7786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7786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7786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7786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7786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7786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cs-CZ" altLang="cs-CZ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udává počet kmitů elektromagnetické vlny za sekundu, během 1 s došlo ke 2 kmitům (1 kmit = 1 vlna) , a proto je frekvence 2 Hz</a:t>
            </a:r>
          </a:p>
        </p:txBody>
      </p:sp>
      <p:sp>
        <p:nvSpPr>
          <p:cNvPr id="2056" name="TextBox 2055"/>
          <p:cNvSpPr txBox="1">
            <a:spLocks noChangeArrowheads="1"/>
          </p:cNvSpPr>
          <p:nvPr/>
        </p:nvSpPr>
        <p:spPr bwMode="auto">
          <a:xfrm>
            <a:off x="5786438" y="3286125"/>
            <a:ext cx="300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Souvisí s povahou fotonu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69" y="372096"/>
            <a:ext cx="8408950" cy="599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447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7714"/>
            <a:ext cx="9040482" cy="614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242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4" y="232914"/>
            <a:ext cx="8715755" cy="630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022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719"/>
            <a:ext cx="9144000" cy="45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71" y="890050"/>
            <a:ext cx="7737894" cy="250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77971" y="556567"/>
            <a:ext cx="67516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dirty="0"/>
              <a:t>BSE</a:t>
            </a:r>
            <a:r>
              <a:rPr lang="en-US" altLang="cs-CZ" dirty="0"/>
              <a:t> – (Back Scattered Electron)</a:t>
            </a:r>
            <a:r>
              <a:rPr lang="cs-CZ" altLang="cs-CZ" dirty="0"/>
              <a:t> detektor</a:t>
            </a:r>
            <a:endParaRPr lang="cs-CZ" altLang="cs-CZ" b="1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19" y="3640562"/>
            <a:ext cx="4687410" cy="3217438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3" y="3391892"/>
            <a:ext cx="4160776" cy="31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8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039238" y="0"/>
            <a:ext cx="6858000" cy="6858000"/>
            <a:chOff x="720" y="0"/>
            <a:chExt cx="4320" cy="4320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0"/>
              <a:ext cx="432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H="1">
              <a:off x="1008" y="3312"/>
              <a:ext cx="216" cy="21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 flipH="1">
              <a:off x="3024" y="2592"/>
              <a:ext cx="216" cy="21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H="1">
              <a:off x="1920" y="1584"/>
              <a:ext cx="216" cy="21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 flipH="1">
              <a:off x="3696" y="2592"/>
              <a:ext cx="216" cy="21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2208" y="1296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r>
                <a:rPr lang="en-US" altLang="en-US" sz="2800" b="1">
                  <a:solidFill>
                    <a:schemeClr val="bg1"/>
                  </a:solidFill>
                </a:rPr>
                <a:t>UCoGe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1248" y="3072"/>
              <a:ext cx="6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r>
                <a:rPr lang="en-US" altLang="en-US" sz="2800" b="1">
                  <a:solidFill>
                    <a:schemeClr val="bg1"/>
                  </a:solidFill>
                </a:rPr>
                <a:t>U</a:t>
              </a:r>
              <a:r>
                <a:rPr lang="en-US" altLang="en-US" sz="2800" b="1" baseline="-25000">
                  <a:solidFill>
                    <a:schemeClr val="bg1"/>
                  </a:solidFill>
                </a:rPr>
                <a:t>3</a:t>
              </a:r>
              <a:r>
                <a:rPr lang="en-US" altLang="en-US" sz="2800" b="1">
                  <a:solidFill>
                    <a:schemeClr val="bg1"/>
                  </a:solidFill>
                </a:rPr>
                <a:t>O</a:t>
              </a:r>
              <a:r>
                <a:rPr lang="en-US" altLang="en-US" sz="2800" b="1" baseline="-25000">
                  <a:solidFill>
                    <a:schemeClr val="bg1"/>
                  </a:solidFill>
                </a:rPr>
                <a:t>8</a:t>
              </a:r>
              <a:endParaRPr lang="en-US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3264" y="2304"/>
              <a:ext cx="6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r>
                <a:rPr lang="en-US" altLang="en-US" sz="2800" b="1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888" y="2304"/>
              <a:ext cx="10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r>
                <a:rPr lang="en-US" altLang="en-US" sz="2800" b="1">
                  <a:solidFill>
                    <a:schemeClr val="bg1"/>
                  </a:solidFill>
                </a:rPr>
                <a:t>U</a:t>
              </a:r>
              <a:r>
                <a:rPr lang="en-US" altLang="en-US" sz="2800" b="1" baseline="-25000">
                  <a:solidFill>
                    <a:schemeClr val="bg1"/>
                  </a:solidFill>
                </a:rPr>
                <a:t>3</a:t>
              </a:r>
              <a:r>
                <a:rPr lang="en-US" altLang="en-US" sz="2800" b="1">
                  <a:solidFill>
                    <a:schemeClr val="bg1"/>
                  </a:solidFill>
                </a:rPr>
                <a:t>Co</a:t>
              </a:r>
              <a:r>
                <a:rPr lang="en-US" altLang="en-US" sz="2800" b="1" baseline="-25000">
                  <a:solidFill>
                    <a:schemeClr val="bg1"/>
                  </a:solidFill>
                </a:rPr>
                <a:t>4</a:t>
              </a:r>
              <a:r>
                <a:rPr lang="en-US" altLang="en-US" sz="2800" b="1">
                  <a:solidFill>
                    <a:schemeClr val="bg1"/>
                  </a:solidFill>
                </a:rPr>
                <a:t>Ge</a:t>
              </a:r>
              <a:r>
                <a:rPr lang="en-US" altLang="en-US" sz="2800" b="1" baseline="-25000">
                  <a:solidFill>
                    <a:schemeClr val="bg1"/>
                  </a:solidFill>
                </a:rPr>
                <a:t>7</a:t>
              </a:r>
              <a:endParaRPr lang="en-US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3312" y="3984"/>
              <a:ext cx="1296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3312" y="3936"/>
              <a:ext cx="0" cy="9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4608" y="3936"/>
              <a:ext cx="0" cy="9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3600" y="3648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b="1">
                  <a:solidFill>
                    <a:schemeClr val="bg1"/>
                  </a:solidFill>
                </a:rPr>
                <a:t>20</a:t>
              </a:r>
              <a:r>
                <a:rPr lang="en-GB" altLang="en-US" b="1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GB" altLang="en-US" b="1">
                  <a:solidFill>
                    <a:schemeClr val="bg1"/>
                  </a:solidFill>
                </a:rPr>
                <a:t>m</a:t>
              </a:r>
              <a:endParaRPr lang="en-US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7656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" y="2623090"/>
            <a:ext cx="443547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71" y="2623090"/>
            <a:ext cx="4441825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hape 69633"/>
          <p:cNvSpPr>
            <a:spLocks noGrp="1" noChangeArrowheads="1"/>
          </p:cNvSpPr>
          <p:nvPr>
            <p:ph type="title"/>
          </p:nvPr>
        </p:nvSpPr>
        <p:spPr>
          <a:xfrm>
            <a:off x="404848" y="0"/>
            <a:ext cx="8229600" cy="1143000"/>
          </a:xfrm>
          <a:noFill/>
        </p:spPr>
        <p:txBody>
          <a:bodyPr/>
          <a:lstStyle/>
          <a:p>
            <a:r>
              <a:rPr lang="en-US" altLang="cs-CZ" dirty="0"/>
              <a:t>Mince 50 K</a:t>
            </a:r>
            <a:r>
              <a:rPr lang="cs-CZ" altLang="cs-CZ" dirty="0"/>
              <a:t>č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04848" y="2074694"/>
            <a:ext cx="67516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dirty="0"/>
              <a:t>Plošná analýza EDX detektorem</a:t>
            </a:r>
            <a:endParaRPr lang="cs-CZ" altLang="cs-CZ" b="1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661177" y="2074694"/>
            <a:ext cx="67516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dirty="0"/>
              <a:t>Signál z BSE detektoru</a:t>
            </a:r>
            <a:endParaRPr lang="cs-CZ" altLang="cs-CZ" b="1" dirty="0"/>
          </a:p>
        </p:txBody>
      </p:sp>
    </p:spTree>
    <p:extLst>
      <p:ext uri="{BB962C8B-B14F-4D97-AF65-F5344CB8AC3E}">
        <p14:creationId xmlns:p14="http://schemas.microsoft.com/office/powerpoint/2010/main" val="21905693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9633"/>
          <p:cNvSpPr>
            <a:spLocks noGrp="1" noChangeArrowheads="1"/>
          </p:cNvSpPr>
          <p:nvPr>
            <p:ph type="title"/>
          </p:nvPr>
        </p:nvSpPr>
        <p:spPr>
          <a:xfrm>
            <a:off x="486383" y="2677370"/>
            <a:ext cx="8229600" cy="1143000"/>
          </a:xfrm>
          <a:noFill/>
        </p:spPr>
        <p:txBody>
          <a:bodyPr/>
          <a:lstStyle/>
          <a:p>
            <a:r>
              <a:rPr lang="cs-CZ" altLang="cs-CZ" dirty="0"/>
              <a:t>MOLEKULOVÁ SPEKTRA</a:t>
            </a:r>
            <a:br>
              <a:rPr lang="cs-CZ" altLang="cs-CZ" dirty="0"/>
            </a:br>
            <a:r>
              <a:rPr lang="cs-CZ" altLang="cs-CZ" dirty="0"/>
              <a:t>IR spektrometrie</a:t>
            </a:r>
          </a:p>
        </p:txBody>
      </p:sp>
    </p:spTree>
    <p:extLst>
      <p:ext uri="{BB962C8B-B14F-4D97-AF65-F5344CB8AC3E}">
        <p14:creationId xmlns:p14="http://schemas.microsoft.com/office/powerpoint/2010/main" val="1929612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en-US" b="1">
                <a:latin typeface="Times New Roman" panose="02020603050405020304" pitchFamily="18" charset="0"/>
              </a:rPr>
              <a:t>Princip metody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268760"/>
            <a:ext cx="7859712" cy="1900238"/>
          </a:xfrm>
        </p:spPr>
        <p:txBody>
          <a:bodyPr/>
          <a:lstStyle/>
          <a:p>
            <a:pPr>
              <a:buFontTx/>
              <a:buNone/>
            </a:pPr>
            <a:r>
              <a:rPr lang="cs-CZ" altLang="en-US" dirty="0">
                <a:latin typeface="Times New Roman" panose="02020603050405020304" pitchFamily="18" charset="0"/>
              </a:rPr>
              <a:t>Absorpce záření o </a:t>
            </a:r>
            <a:r>
              <a:rPr lang="cs-CZ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cs-CZ" altLang="en-US" dirty="0">
                <a:latin typeface="Times New Roman" panose="02020603050405020304" pitchFamily="18" charset="0"/>
              </a:rPr>
              <a:t> = 800 nm – 1 000 </a:t>
            </a:r>
            <a:r>
              <a:rPr lang="cs-CZ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cs-CZ" altLang="en-US" dirty="0">
                <a:latin typeface="Times New Roman" panose="02020603050405020304" pitchFamily="18" charset="0"/>
              </a:rPr>
              <a:t>m </a:t>
            </a:r>
          </a:p>
          <a:p>
            <a:pPr>
              <a:buFontTx/>
              <a:buNone/>
            </a:pPr>
            <a:r>
              <a:rPr lang="cs-CZ" altLang="en-US" dirty="0">
                <a:latin typeface="Times New Roman" panose="02020603050405020304" pitchFamily="18" charset="0"/>
              </a:rPr>
              <a:t>(</a:t>
            </a:r>
            <a:r>
              <a:rPr lang="cs-CZ" altLang="en-US" b="1" dirty="0">
                <a:latin typeface="Symbol" panose="05050102010706020507" pitchFamily="18" charset="2"/>
              </a:rPr>
              <a:t>D</a:t>
            </a:r>
            <a:r>
              <a:rPr lang="cs-CZ" altLang="en-US" dirty="0">
                <a:latin typeface="Times New Roman" panose="02020603050405020304" pitchFamily="18" charset="0"/>
              </a:rPr>
              <a:t>ν̃  = 12 000 – 10 cm</a:t>
            </a:r>
            <a:r>
              <a:rPr lang="cs-CZ" altLang="en-US" baseline="30000" dirty="0">
                <a:latin typeface="Times New Roman" panose="02020603050405020304" pitchFamily="18" charset="0"/>
              </a:rPr>
              <a:t>-1</a:t>
            </a:r>
            <a:r>
              <a:rPr lang="cs-CZ" altLang="en-US" dirty="0">
                <a:latin typeface="Times New Roman" panose="02020603050405020304" pitchFamily="18" charset="0"/>
              </a:rPr>
              <a:t>).</a:t>
            </a:r>
          </a:p>
          <a:p>
            <a:pPr>
              <a:buFontTx/>
              <a:buNone/>
            </a:pPr>
            <a:r>
              <a:rPr lang="cs-CZ" altLang="en-US" dirty="0">
                <a:latin typeface="Times New Roman" panose="02020603050405020304" pitchFamily="18" charset="0"/>
              </a:rPr>
              <a:t>Změna vibračního a rotačního stavu molekuly</a:t>
            </a:r>
          </a:p>
        </p:txBody>
      </p:sp>
      <p:pic>
        <p:nvPicPr>
          <p:cNvPr id="5125" name="Picture 5" descr="Přechody v molekulác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86793"/>
            <a:ext cx="5472608" cy="35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en-US" sz="4000" b="1">
                <a:latin typeface="Times New Roman" panose="02020603050405020304" pitchFamily="18" charset="0"/>
              </a:rPr>
              <a:t>Oblasti infračerveného spektra (IR)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cs-CZ" altLang="en-US" sz="2800" u="sng">
                <a:latin typeface="Times New Roman" panose="02020603050405020304" pitchFamily="18" charset="0"/>
              </a:rPr>
              <a:t>vzdálená</a:t>
            </a:r>
            <a:r>
              <a:rPr lang="cs-CZ" altLang="en-US" sz="2800">
                <a:latin typeface="Times New Roman" panose="02020603050405020304" pitchFamily="18" charset="0"/>
              </a:rPr>
              <a:t>, FIR (50 - 1 000  </a:t>
            </a:r>
            <a:r>
              <a:rPr lang="cs-CZ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cs-CZ" altLang="en-US" sz="2800">
                <a:latin typeface="Times New Roman" panose="02020603050405020304" pitchFamily="18" charset="0"/>
              </a:rPr>
              <a:t>m; 200 – 10 cm</a:t>
            </a:r>
            <a:r>
              <a:rPr lang="cs-CZ" altLang="en-US" sz="2800" baseline="30000">
                <a:latin typeface="Times New Roman" panose="02020603050405020304" pitchFamily="18" charset="0"/>
              </a:rPr>
              <a:t>-1</a:t>
            </a:r>
            <a:r>
              <a:rPr lang="cs-CZ" altLang="en-US" sz="2800">
                <a:latin typeface="Times New Roman" panose="02020603050405020304" pitchFamily="18" charset="0"/>
              </a:rPr>
              <a:t>): změna rotačního stavu (malé </a:t>
            </a:r>
            <a:r>
              <a:rPr lang="cs-CZ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cs-CZ" altLang="en-US" sz="2800">
                <a:latin typeface="Times New Roman" panose="02020603050405020304" pitchFamily="18" charset="0"/>
              </a:rPr>
              <a:t>E). </a:t>
            </a:r>
          </a:p>
          <a:p>
            <a:pPr marL="609600" indent="-609600">
              <a:buFontTx/>
              <a:buNone/>
            </a:pPr>
            <a:r>
              <a:rPr lang="cs-CZ" altLang="en-US" sz="2800">
                <a:latin typeface="Times New Roman" panose="02020603050405020304" pitchFamily="18" charset="0"/>
              </a:rPr>
              <a:t>      </a:t>
            </a:r>
            <a:r>
              <a:rPr lang="cs-CZ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E</a:t>
            </a:r>
            <a:r>
              <a:rPr lang="cs-CZ" altLang="en-US" sz="2800" baseline="-25000">
                <a:latin typeface="Times New Roman" panose="02020603050405020304" pitchFamily="18" charset="0"/>
              </a:rPr>
              <a:t>r</a:t>
            </a:r>
            <a:r>
              <a:rPr lang="cs-CZ" altLang="en-US" sz="2800">
                <a:latin typeface="Times New Roman" panose="02020603050405020304" pitchFamily="18" charset="0"/>
              </a:rPr>
              <a:t> = 0,05 eV</a:t>
            </a:r>
          </a:p>
          <a:p>
            <a:pPr marL="609600" indent="-609600">
              <a:buFontTx/>
              <a:buNone/>
            </a:pPr>
            <a:r>
              <a:rPr lang="cs-CZ" altLang="en-US" sz="2800" u="sng">
                <a:latin typeface="Times New Roman" panose="02020603050405020304" pitchFamily="18" charset="0"/>
              </a:rPr>
              <a:t>střední</a:t>
            </a:r>
            <a:r>
              <a:rPr lang="cs-CZ" altLang="en-US" sz="2800">
                <a:latin typeface="Times New Roman" panose="02020603050405020304" pitchFamily="18" charset="0"/>
              </a:rPr>
              <a:t>, MIR (2,5 - 50 </a:t>
            </a:r>
            <a:r>
              <a:rPr lang="cs-CZ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cs-CZ" altLang="en-US" sz="2800">
                <a:latin typeface="Times New Roman" panose="02020603050405020304" pitchFamily="18" charset="0"/>
              </a:rPr>
              <a:t>m; 4 000 – 200 cm</a:t>
            </a:r>
            <a:r>
              <a:rPr lang="cs-CZ" altLang="en-US" sz="2800" baseline="30000">
                <a:latin typeface="Times New Roman" panose="02020603050405020304" pitchFamily="18" charset="0"/>
              </a:rPr>
              <a:t>-1</a:t>
            </a:r>
            <a:r>
              <a:rPr lang="cs-CZ" altLang="en-US" sz="2800">
                <a:latin typeface="Times New Roman" panose="02020603050405020304" pitchFamily="18" charset="0"/>
              </a:rPr>
              <a:t>): změna vibračního a rotačního stavu</a:t>
            </a:r>
          </a:p>
          <a:p>
            <a:pPr marL="609600" indent="-609600">
              <a:buFontTx/>
              <a:buNone/>
            </a:pPr>
            <a:r>
              <a:rPr lang="cs-CZ" altLang="en-US" sz="2800">
                <a:latin typeface="Times New Roman" panose="02020603050405020304" pitchFamily="18" charset="0"/>
              </a:rPr>
              <a:t>      </a:t>
            </a:r>
            <a:r>
              <a:rPr lang="cs-CZ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E</a:t>
            </a:r>
            <a:r>
              <a:rPr lang="cs-CZ" altLang="en-US" sz="2800" baseline="-25000">
                <a:latin typeface="Times New Roman" panose="02020603050405020304" pitchFamily="18" charset="0"/>
              </a:rPr>
              <a:t>v</a:t>
            </a:r>
            <a:r>
              <a:rPr lang="cs-CZ" altLang="en-US" sz="2800">
                <a:latin typeface="Times New Roman" panose="02020603050405020304" pitchFamily="18" charset="0"/>
              </a:rPr>
              <a:t> = 0,1 eV </a:t>
            </a:r>
          </a:p>
          <a:p>
            <a:pPr marL="609600" indent="-609600">
              <a:buFontTx/>
              <a:buNone/>
            </a:pPr>
            <a:r>
              <a:rPr lang="cs-CZ" altLang="en-US" sz="2800" u="sng">
                <a:latin typeface="Times New Roman" panose="02020603050405020304" pitchFamily="18" charset="0"/>
              </a:rPr>
              <a:t>blízká</a:t>
            </a:r>
            <a:r>
              <a:rPr lang="cs-CZ" altLang="en-US" sz="2800">
                <a:latin typeface="Times New Roman" panose="02020603050405020304" pitchFamily="18" charset="0"/>
              </a:rPr>
              <a:t>, NIR (800 - 2 500 nm, 1 200 – 4 000 cm</a:t>
            </a:r>
            <a:r>
              <a:rPr lang="cs-CZ" altLang="en-US" sz="2800" baseline="30000">
                <a:latin typeface="Times New Roman" panose="02020603050405020304" pitchFamily="18" charset="0"/>
              </a:rPr>
              <a:t>-1</a:t>
            </a:r>
            <a:r>
              <a:rPr lang="cs-CZ" altLang="en-US" sz="2800">
                <a:latin typeface="Times New Roman" panose="02020603050405020304" pitchFamily="18" charset="0"/>
              </a:rPr>
              <a:t>) : změna vibračního a rotačního stavu</a:t>
            </a:r>
          </a:p>
          <a:p>
            <a:pPr marL="609600" indent="-609600">
              <a:buFontTx/>
              <a:buNone/>
            </a:pPr>
            <a:r>
              <a:rPr lang="cs-CZ" altLang="en-US" sz="2800">
                <a:latin typeface="Times New Roman" panose="02020603050405020304" pitchFamily="18" charset="0"/>
              </a:rPr>
              <a:t>(změna energetického stavu elektronů: </a:t>
            </a:r>
            <a:r>
              <a:rPr lang="cs-CZ" altLang="en-US" sz="2800"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cs-CZ" altLang="en-US" sz="2800">
                <a:latin typeface="Times New Roman" panose="02020603050405020304" pitchFamily="18" charset="0"/>
              </a:rPr>
              <a:t>E</a:t>
            </a:r>
            <a:r>
              <a:rPr lang="cs-CZ" altLang="en-US" sz="2800" baseline="-25000">
                <a:latin typeface="Times New Roman" panose="02020603050405020304" pitchFamily="18" charset="0"/>
              </a:rPr>
              <a:t>e</a:t>
            </a:r>
            <a:r>
              <a:rPr lang="cs-CZ" altLang="en-US" sz="2800">
                <a:latin typeface="Times New Roman" panose="02020603050405020304" pitchFamily="18" charset="0"/>
              </a:rPr>
              <a:t> = 5 eV)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" y="0"/>
            <a:ext cx="8988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1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hape 1228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indent="0" defTabSz="914400" eaLnBrk="1" hangingPunct="1"/>
            <a:r>
              <a:rPr lang="cs-CZ" altLang="cs-CZ"/>
              <a:t>Charakterizace záření</a:t>
            </a:r>
          </a:p>
        </p:txBody>
      </p:sp>
      <p:sp>
        <p:nvSpPr>
          <p:cNvPr id="12291" name="Shape 12290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6419850" cy="676275"/>
          </a:xfrm>
          <a:noFill/>
        </p:spPr>
        <p:txBody>
          <a:bodyPr/>
          <a:lstStyle/>
          <a:p>
            <a:pPr defTabSz="914400" eaLnBrk="1" hangingPunct="1"/>
            <a:r>
              <a:rPr lang="cs-CZ" altLang="cs-CZ" sz="2400">
                <a:sym typeface="Symbol" pitchFamily="18" charset="2"/>
              </a:rPr>
              <a:t>Vlnočet – (  ) – jednotky </a:t>
            </a:r>
            <a:r>
              <a:rPr lang="cs-CZ" altLang="cs-CZ" sz="2400">
                <a:solidFill>
                  <a:srgbClr val="FF0000"/>
                </a:solidFill>
                <a:sym typeface="Symbol" pitchFamily="18" charset="2"/>
              </a:rPr>
              <a:t>m</a:t>
            </a:r>
            <a:r>
              <a:rPr lang="cs-CZ" altLang="cs-CZ" sz="2400" baseline="30000">
                <a:solidFill>
                  <a:srgbClr val="FF0000"/>
                </a:solidFill>
                <a:sym typeface="Symbol" pitchFamily="18" charset="2"/>
              </a:rPr>
              <a:t>-1</a:t>
            </a:r>
            <a:r>
              <a:rPr lang="cs-CZ" altLang="cs-CZ" sz="2400">
                <a:sym typeface="Symbol" pitchFamily="18" charset="2"/>
              </a:rPr>
              <a:t> (obvykle </a:t>
            </a:r>
            <a:r>
              <a:rPr lang="cs-CZ" altLang="cs-CZ" sz="2400">
                <a:solidFill>
                  <a:srgbClr val="FF0000"/>
                </a:solidFill>
                <a:sym typeface="Symbol" pitchFamily="18" charset="2"/>
              </a:rPr>
              <a:t>cm</a:t>
            </a:r>
            <a:r>
              <a:rPr lang="cs-CZ" altLang="cs-CZ" sz="2400" baseline="30000">
                <a:solidFill>
                  <a:srgbClr val="FF0000"/>
                </a:solidFill>
                <a:sym typeface="Symbol" pitchFamily="18" charset="2"/>
              </a:rPr>
              <a:t>-1</a:t>
            </a:r>
            <a:r>
              <a:rPr lang="cs-CZ" altLang="cs-CZ" sz="2400">
                <a:sym typeface="Symbol" pitchFamily="18" charset="2"/>
              </a:rPr>
              <a:t>)</a:t>
            </a:r>
            <a:endParaRPr lang="cs-CZ" altLang="cs-CZ" sz="2400" baseline="30000">
              <a:sym typeface="Symbol" pitchFamily="18" charset="2"/>
            </a:endParaRPr>
          </a:p>
        </p:txBody>
      </p:sp>
      <p:graphicFrame>
        <p:nvGraphicFramePr>
          <p:cNvPr id="3073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357438" y="1700213"/>
          <a:ext cx="23177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Rovnice" r:id="rId3" imgW="177480" imgH="241200" progId="Equation.3">
                  <p:embed/>
                </p:oleObj>
              </mc:Choice>
              <mc:Fallback>
                <p:oleObj name="Rovnice" r:id="rId3" imgW="17748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1700213"/>
                        <a:ext cx="23177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215188" y="4714875"/>
          <a:ext cx="1296987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Rovnice" r:id="rId5" imgW="419040" imgH="393480" progId="Equation.3">
                  <p:embed/>
                </p:oleObj>
              </mc:Choice>
              <mc:Fallback>
                <p:oleObj name="Rovnice" r:id="rId5" imgW="41904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188" y="4714875"/>
                        <a:ext cx="1296987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307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cs-CZ" altLang="cs-CZ">
              <a:solidFill>
                <a:srgbClr val="000000"/>
              </a:solidFill>
            </a:endParaRPr>
          </a:p>
        </p:txBody>
      </p:sp>
      <p:grpSp>
        <p:nvGrpSpPr>
          <p:cNvPr id="3079" name="Group 15"/>
          <p:cNvGrpSpPr>
            <a:grpSpLocks/>
          </p:cNvGrpSpPr>
          <p:nvPr/>
        </p:nvGrpSpPr>
        <p:grpSpPr bwMode="auto">
          <a:xfrm>
            <a:off x="714375" y="3571875"/>
            <a:ext cx="5743575" cy="2890838"/>
            <a:chOff x="1328746" y="3143248"/>
            <a:chExt cx="4457700" cy="2243140"/>
          </a:xfrm>
        </p:grpSpPr>
        <p:graphicFrame>
          <p:nvGraphicFramePr>
            <p:cNvPr id="3075" name="Object 7"/>
            <p:cNvGraphicFramePr>
              <a:graphicFrameLocks noChangeAspect="1"/>
            </p:cNvGraphicFramePr>
            <p:nvPr/>
          </p:nvGraphicFramePr>
          <p:xfrm>
            <a:off x="1428728" y="3500438"/>
            <a:ext cx="3886200" cy="1885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" name="Picture" r:id="rId7" imgW="3886953" imgH="1886762" progId="Word.Picture.8">
                    <p:embed/>
                  </p:oleObj>
                </mc:Choice>
                <mc:Fallback>
                  <p:oleObj name="Picture" r:id="rId7" imgW="3886953" imgH="1886762" progId="Word.Picture.8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8728" y="3500438"/>
                          <a:ext cx="3886200" cy="1885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82" name="Group 9"/>
            <p:cNvGrpSpPr>
              <a:grpSpLocks/>
            </p:cNvGrpSpPr>
            <p:nvPr/>
          </p:nvGrpSpPr>
          <p:grpSpPr bwMode="auto">
            <a:xfrm>
              <a:off x="1328746" y="3143248"/>
              <a:ext cx="4457700" cy="1685925"/>
              <a:chOff x="1238" y="7265"/>
              <a:chExt cx="7020" cy="2655"/>
            </a:xfrm>
          </p:grpSpPr>
          <p:sp>
            <p:nvSpPr>
              <p:cNvPr id="3083" name="Straight Connector 3082"/>
              <p:cNvSpPr>
                <a:spLocks noChangeShapeType="1"/>
              </p:cNvSpPr>
              <p:nvPr/>
            </p:nvSpPr>
            <p:spPr bwMode="auto">
              <a:xfrm>
                <a:off x="1503" y="9420"/>
                <a:ext cx="6480" cy="0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84" name="Straight Connector 3083"/>
              <p:cNvSpPr>
                <a:spLocks noChangeShapeType="1"/>
              </p:cNvSpPr>
              <p:nvPr/>
            </p:nvSpPr>
            <p:spPr bwMode="auto">
              <a:xfrm flipV="1">
                <a:off x="1503" y="7265"/>
                <a:ext cx="0" cy="2160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85" name="TextBox 3084"/>
              <p:cNvSpPr txBox="1">
                <a:spLocks noChangeArrowheads="1"/>
              </p:cNvSpPr>
              <p:nvPr/>
            </p:nvSpPr>
            <p:spPr bwMode="auto">
              <a:xfrm>
                <a:off x="1238" y="9488"/>
                <a:ext cx="720" cy="432"/>
              </a:xfrm>
              <a:prstGeom prst="rect">
                <a:avLst/>
              </a:prstGeom>
              <a:no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Aft>
                    <a:spcPts val="1000"/>
                  </a:spcAft>
                </a:pPr>
                <a:r>
                  <a:rPr lang="cs-CZ" altLang="cs-CZ" sz="1100">
                    <a:latin typeface="Times New Roman" pitchFamily="18" charset="0"/>
                  </a:rPr>
                  <a:t>0</a:t>
                </a:r>
                <a:endParaRPr lang="cs-CZ" altLang="cs-CZ"/>
              </a:p>
            </p:txBody>
          </p:sp>
          <p:sp>
            <p:nvSpPr>
              <p:cNvPr id="3086" name="TextBox 3085"/>
              <p:cNvSpPr txBox="1">
                <a:spLocks noChangeArrowheads="1"/>
              </p:cNvSpPr>
              <p:nvPr/>
            </p:nvSpPr>
            <p:spPr bwMode="auto">
              <a:xfrm>
                <a:off x="6098" y="9488"/>
                <a:ext cx="360" cy="432"/>
              </a:xfrm>
              <a:prstGeom prst="rect">
                <a:avLst/>
              </a:prstGeom>
              <a:no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Aft>
                    <a:spcPts val="1000"/>
                  </a:spcAft>
                </a:pPr>
                <a:r>
                  <a:rPr lang="cs-CZ" altLang="cs-CZ" sz="1100">
                    <a:latin typeface="Calibri" pitchFamily="34" charset="0"/>
                  </a:rPr>
                  <a:t>1</a:t>
                </a:r>
                <a:endParaRPr lang="cs-CZ" altLang="cs-CZ"/>
              </a:p>
            </p:txBody>
          </p:sp>
          <p:sp>
            <p:nvSpPr>
              <p:cNvPr id="3087" name="TextBox 3086"/>
              <p:cNvSpPr txBox="1">
                <a:spLocks noChangeArrowheads="1"/>
              </p:cNvSpPr>
              <p:nvPr/>
            </p:nvSpPr>
            <p:spPr bwMode="auto">
              <a:xfrm>
                <a:off x="7538" y="9488"/>
                <a:ext cx="720" cy="432"/>
              </a:xfrm>
              <a:prstGeom prst="rect">
                <a:avLst/>
              </a:prstGeom>
              <a:no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Aft>
                    <a:spcPts val="1000"/>
                  </a:spcAft>
                </a:pPr>
                <a:r>
                  <a:rPr lang="cs-CZ" altLang="cs-CZ" sz="1100">
                    <a:latin typeface="Calibri" pitchFamily="34" charset="0"/>
                  </a:rPr>
                  <a:t>cm</a:t>
                </a:r>
                <a:endParaRPr lang="cs-CZ" altLang="cs-CZ"/>
              </a:p>
            </p:txBody>
          </p:sp>
          <p:sp>
            <p:nvSpPr>
              <p:cNvPr id="3088" name="Straight Connector 3087"/>
              <p:cNvSpPr>
                <a:spLocks noChangeShapeType="1"/>
              </p:cNvSpPr>
              <p:nvPr/>
            </p:nvSpPr>
            <p:spPr bwMode="auto">
              <a:xfrm>
                <a:off x="3888" y="9420"/>
                <a:ext cx="2268" cy="0"/>
              </a:xfrm>
              <a:prstGeom prst="line">
                <a:avLst/>
              </a:prstGeom>
              <a:noFill/>
              <a:ln w="9525" algn="ctr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089" name="Straight Connector 3088"/>
              <p:cNvSpPr>
                <a:spLocks noChangeShapeType="1"/>
              </p:cNvSpPr>
              <p:nvPr/>
            </p:nvSpPr>
            <p:spPr bwMode="auto">
              <a:xfrm>
                <a:off x="1503" y="9420"/>
                <a:ext cx="2341" cy="0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</p:grpSp>
      </p:grpSp>
      <p:sp>
        <p:nvSpPr>
          <p:cNvPr id="3080" name="Rectangle 3079"/>
          <p:cNvSpPr>
            <a:spLocks noChangeArrowheads="1"/>
          </p:cNvSpPr>
          <p:nvPr/>
        </p:nvSpPr>
        <p:spPr bwMode="auto">
          <a:xfrm>
            <a:off x="428625" y="2282825"/>
            <a:ext cx="8286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>
                <a:cs typeface="Times New Roman" pitchFamily="18" charset="0"/>
              </a:rPr>
              <a:t>– udává počet vln připadajících na dráhu 1 cm, jednotka cm</a:t>
            </a:r>
            <a:r>
              <a:rPr lang="cs-CZ" altLang="cs-CZ" baseline="30000">
                <a:cs typeface="Times New Roman" pitchFamily="18" charset="0"/>
              </a:rPr>
              <a:t>-1</a:t>
            </a:r>
            <a:r>
              <a:rPr lang="cs-CZ" altLang="cs-CZ">
                <a:cs typeface="Times New Roman" pitchFamily="18" charset="0"/>
              </a:rPr>
              <a:t>, v tomto případě   připadají na 1 cm 2 vlny, vlnočet je 2 cm</a:t>
            </a:r>
            <a:r>
              <a:rPr lang="cs-CZ" altLang="cs-CZ" baseline="30000">
                <a:cs typeface="Times New Roman" pitchFamily="18" charset="0"/>
              </a:rPr>
              <a:t>-1</a:t>
            </a:r>
            <a:r>
              <a:rPr lang="cs-CZ" altLang="cs-CZ"/>
              <a:t> </a:t>
            </a:r>
          </a:p>
        </p:txBody>
      </p:sp>
      <p:sp>
        <p:nvSpPr>
          <p:cNvPr id="3081" name="TextBox 3080"/>
          <p:cNvSpPr txBox="1">
            <a:spLocks noChangeArrowheads="1"/>
          </p:cNvSpPr>
          <p:nvPr/>
        </p:nvSpPr>
        <p:spPr bwMode="auto">
          <a:xfrm>
            <a:off x="5643563" y="3143250"/>
            <a:ext cx="300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Souvisí s povahou fotonu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hape 6963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 dirty="0"/>
              <a:t>MOLEKULOVÁ SPEKTRA</a:t>
            </a:r>
          </a:p>
        </p:txBody>
      </p:sp>
      <p:sp>
        <p:nvSpPr>
          <p:cNvPr id="17414" name="TextBox 17413"/>
          <p:cNvSpPr txBox="1">
            <a:spLocks noChangeArrowheads="1"/>
          </p:cNvSpPr>
          <p:nvPr/>
        </p:nvSpPr>
        <p:spPr bwMode="auto">
          <a:xfrm>
            <a:off x="968375" y="1549400"/>
            <a:ext cx="675163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dirty="0"/>
              <a:t>Jak se mohou měnit stavy u molekul?</a:t>
            </a:r>
          </a:p>
          <a:p>
            <a:pPr eaLnBrk="1" hangingPunct="1"/>
            <a:endParaRPr lang="cs-CZ" altLang="cs-CZ" dirty="0"/>
          </a:p>
          <a:p>
            <a:pPr eaLnBrk="1" hangingPunct="1">
              <a:buFontTx/>
              <a:buAutoNum type="arabicParenR"/>
            </a:pPr>
            <a:r>
              <a:rPr lang="cs-CZ" altLang="cs-CZ" dirty="0"/>
              <a:t>Mohou se měnit </a:t>
            </a:r>
            <a:r>
              <a:rPr lang="cs-CZ" altLang="cs-CZ" b="1" dirty="0"/>
              <a:t>elektronové stavy</a:t>
            </a:r>
            <a:r>
              <a:rPr lang="cs-CZ" altLang="cs-CZ" dirty="0"/>
              <a:t> – přeskoky elektronů v molekulových orbitalech</a:t>
            </a:r>
          </a:p>
          <a:p>
            <a:pPr eaLnBrk="1" hangingPunct="1">
              <a:buFontTx/>
              <a:buAutoNum type="arabicParenR"/>
            </a:pPr>
            <a:r>
              <a:rPr lang="cs-CZ" altLang="cs-CZ" dirty="0"/>
              <a:t>Mohou se pohybovat atomová jádra  v rámci jedné molekuly – mění se </a:t>
            </a:r>
            <a:r>
              <a:rPr lang="cs-CZ" altLang="cs-CZ" b="1" dirty="0"/>
              <a:t>rotační a vibrační stavy</a:t>
            </a:r>
          </a:p>
        </p:txBody>
      </p:sp>
      <p:grpSp>
        <p:nvGrpSpPr>
          <p:cNvPr id="17415" name="Group 22"/>
          <p:cNvGrpSpPr>
            <a:grpSpLocks/>
          </p:cNvGrpSpPr>
          <p:nvPr/>
        </p:nvGrpSpPr>
        <p:grpSpPr bwMode="auto">
          <a:xfrm>
            <a:off x="273050" y="3495675"/>
            <a:ext cx="3036888" cy="2814638"/>
            <a:chOff x="146" y="1083"/>
            <a:chExt cx="2906" cy="2693"/>
          </a:xfrm>
        </p:grpSpPr>
        <p:sp>
          <p:nvSpPr>
            <p:cNvPr id="17423" name="Rectangle 17422"/>
            <p:cNvSpPr>
              <a:spLocks noChangeArrowheads="1"/>
            </p:cNvSpPr>
            <p:nvPr/>
          </p:nvSpPr>
          <p:spPr bwMode="auto">
            <a:xfrm>
              <a:off x="698" y="1083"/>
              <a:ext cx="2354" cy="1531"/>
            </a:xfrm>
            <a:prstGeom prst="rect">
              <a:avLst/>
            </a:prstGeom>
            <a:solidFill>
              <a:srgbClr val="66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cs-CZ" altLang="cs-CZ"/>
            </a:p>
          </p:txBody>
        </p:sp>
        <p:sp>
          <p:nvSpPr>
            <p:cNvPr id="17424" name="Straight Connector 17423"/>
            <p:cNvSpPr>
              <a:spLocks noChangeShapeType="1"/>
            </p:cNvSpPr>
            <p:nvPr/>
          </p:nvSpPr>
          <p:spPr bwMode="auto">
            <a:xfrm flipV="1">
              <a:off x="698" y="1083"/>
              <a:ext cx="1" cy="153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7425" name="Straight Connector 17424"/>
            <p:cNvSpPr>
              <a:spLocks noChangeShapeType="1"/>
            </p:cNvSpPr>
            <p:nvPr/>
          </p:nvSpPr>
          <p:spPr bwMode="auto">
            <a:xfrm>
              <a:off x="698" y="2612"/>
              <a:ext cx="2354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7426" name="Straight Connector 17425"/>
            <p:cNvSpPr>
              <a:spLocks noChangeShapeType="1"/>
            </p:cNvSpPr>
            <p:nvPr/>
          </p:nvSpPr>
          <p:spPr bwMode="auto">
            <a:xfrm>
              <a:off x="698" y="2000"/>
              <a:ext cx="2354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7427" name="Straight Connector 17426"/>
            <p:cNvSpPr>
              <a:spLocks noChangeShapeType="1"/>
            </p:cNvSpPr>
            <p:nvPr/>
          </p:nvSpPr>
          <p:spPr bwMode="auto">
            <a:xfrm flipV="1">
              <a:off x="982" y="2000"/>
              <a:ext cx="1" cy="61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7428" name="Straight Connector 17427"/>
            <p:cNvSpPr>
              <a:spLocks noChangeShapeType="1"/>
            </p:cNvSpPr>
            <p:nvPr/>
          </p:nvSpPr>
          <p:spPr bwMode="auto">
            <a:xfrm flipV="1">
              <a:off x="1553" y="2307"/>
              <a:ext cx="1" cy="30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7429" name="Straight Connector 17428"/>
            <p:cNvSpPr>
              <a:spLocks noChangeShapeType="1"/>
            </p:cNvSpPr>
            <p:nvPr/>
          </p:nvSpPr>
          <p:spPr bwMode="auto">
            <a:xfrm>
              <a:off x="698" y="2307"/>
              <a:ext cx="2354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17430" name="TextBox 17429"/>
            <p:cNvSpPr txBox="1">
              <a:spLocks noChangeArrowheads="1"/>
            </p:cNvSpPr>
            <p:nvPr/>
          </p:nvSpPr>
          <p:spPr bwMode="auto">
            <a:xfrm>
              <a:off x="271" y="2383"/>
              <a:ext cx="521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0</a:t>
              </a:r>
            </a:p>
          </p:txBody>
        </p:sp>
        <p:sp>
          <p:nvSpPr>
            <p:cNvPr id="17431" name="TextBox 17430"/>
            <p:cNvSpPr txBox="1">
              <a:spLocks noChangeArrowheads="1"/>
            </p:cNvSpPr>
            <p:nvPr/>
          </p:nvSpPr>
          <p:spPr bwMode="auto">
            <a:xfrm>
              <a:off x="271" y="2078"/>
              <a:ext cx="521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1</a:t>
              </a:r>
            </a:p>
          </p:txBody>
        </p:sp>
        <p:sp>
          <p:nvSpPr>
            <p:cNvPr id="17432" name="TextBox 17431"/>
            <p:cNvSpPr txBox="1">
              <a:spLocks noChangeArrowheads="1"/>
            </p:cNvSpPr>
            <p:nvPr/>
          </p:nvSpPr>
          <p:spPr bwMode="auto">
            <a:xfrm>
              <a:off x="271" y="1771"/>
              <a:ext cx="402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/>
                <a:t>E</a:t>
              </a:r>
              <a:r>
                <a:rPr lang="cs-CZ" altLang="cs-CZ" baseline="-25000"/>
                <a:t>2</a:t>
              </a:r>
            </a:p>
          </p:txBody>
        </p:sp>
        <p:sp>
          <p:nvSpPr>
            <p:cNvPr id="17433" name="TextBox 17432"/>
            <p:cNvSpPr txBox="1">
              <a:spLocks noChangeArrowheads="1"/>
            </p:cNvSpPr>
            <p:nvPr/>
          </p:nvSpPr>
          <p:spPr bwMode="auto">
            <a:xfrm>
              <a:off x="959" y="2585"/>
              <a:ext cx="376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</a:t>
              </a:r>
              <a:r>
                <a:rPr lang="cs-CZ" altLang="cs-CZ" baseline="-25000">
                  <a:sym typeface="Symbol" pitchFamily="18" charset="2"/>
                </a:rPr>
                <a:t>2</a:t>
              </a:r>
            </a:p>
          </p:txBody>
        </p:sp>
        <p:sp>
          <p:nvSpPr>
            <p:cNvPr id="17434" name="Rectangle 17433"/>
            <p:cNvSpPr>
              <a:spLocks noChangeArrowheads="1"/>
            </p:cNvSpPr>
            <p:nvPr/>
          </p:nvSpPr>
          <p:spPr bwMode="auto">
            <a:xfrm>
              <a:off x="1471" y="2597"/>
              <a:ext cx="437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cs-CZ" altLang="cs-CZ">
                  <a:sym typeface="Symbol" pitchFamily="18" charset="2"/>
                </a:rPr>
                <a:t> </a:t>
              </a:r>
              <a:r>
                <a:rPr lang="cs-CZ" altLang="cs-CZ" baseline="-25000">
                  <a:sym typeface="Symbol" pitchFamily="18" charset="2"/>
                </a:rPr>
                <a:t>1</a:t>
              </a:r>
            </a:p>
          </p:txBody>
        </p:sp>
        <p:graphicFrame>
          <p:nvGraphicFramePr>
            <p:cNvPr id="17409" name="Object 18"/>
            <p:cNvGraphicFramePr>
              <a:graphicFrameLocks noChangeAspect="1"/>
            </p:cNvGraphicFramePr>
            <p:nvPr/>
          </p:nvGraphicFramePr>
          <p:xfrm>
            <a:off x="222" y="2518"/>
            <a:ext cx="849" cy="9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78" name="ChemSketch" r:id="rId3" imgW="582120" imgH="627840" progId="ACD.ChemSketch.20">
                    <p:embed/>
                  </p:oleObj>
                </mc:Choice>
                <mc:Fallback>
                  <p:oleObj name="ChemSketch" r:id="rId3" imgW="582120" imgH="627840" progId="ACD.ChemSketch.20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" y="2518"/>
                          <a:ext cx="849" cy="9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0" name="Object 19"/>
            <p:cNvGraphicFramePr>
              <a:graphicFrameLocks noChangeAspect="1"/>
            </p:cNvGraphicFramePr>
            <p:nvPr/>
          </p:nvGraphicFramePr>
          <p:xfrm>
            <a:off x="1149" y="2562"/>
            <a:ext cx="432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79" name="ChemSketch" r:id="rId5" imgW="582120" imgH="627840" progId="ACD.ChemSketch.20">
                    <p:embed/>
                  </p:oleObj>
                </mc:Choice>
                <mc:Fallback>
                  <p:oleObj name="ChemSketch" r:id="rId5" imgW="582120" imgH="627840" progId="ACD.ChemSketch.20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9" y="2562"/>
                          <a:ext cx="432" cy="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1" name="Object 20"/>
            <p:cNvGraphicFramePr>
              <a:graphicFrameLocks noChangeAspect="1"/>
            </p:cNvGraphicFramePr>
            <p:nvPr/>
          </p:nvGraphicFramePr>
          <p:xfrm>
            <a:off x="971" y="3103"/>
            <a:ext cx="565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0" name="Equation" r:id="rId6" imgW="672840" imgH="431640" progId="Equation.3">
                    <p:embed/>
                  </p:oleObj>
                </mc:Choice>
                <mc:Fallback>
                  <p:oleObj name="Equation" r:id="rId6" imgW="672840" imgH="43164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" y="3103"/>
                          <a:ext cx="565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2" name="Object 21"/>
            <p:cNvGraphicFramePr>
              <a:graphicFrameLocks noChangeAspect="1"/>
            </p:cNvGraphicFramePr>
            <p:nvPr/>
          </p:nvGraphicFramePr>
          <p:xfrm>
            <a:off x="146" y="3414"/>
            <a:ext cx="587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1" name="Rovnice" r:id="rId8" imgW="698400" imgH="431640" progId="Equation.3">
                    <p:embed/>
                  </p:oleObj>
                </mc:Choice>
                <mc:Fallback>
                  <p:oleObj name="Rovnice" r:id="rId8" imgW="698400" imgH="43164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3414"/>
                          <a:ext cx="587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16" name="TextBox 17415"/>
          <p:cNvSpPr txBox="1">
            <a:spLocks noChangeArrowheads="1"/>
          </p:cNvSpPr>
          <p:nvPr/>
        </p:nvSpPr>
        <p:spPr bwMode="auto">
          <a:xfrm>
            <a:off x="3324225" y="4900613"/>
            <a:ext cx="673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MO </a:t>
            </a:r>
            <a:r>
              <a:rPr lang="cs-CZ" altLang="cs-CZ">
                <a:sym typeface="Symbol" pitchFamily="18" charset="2"/>
              </a:rPr>
              <a:t></a:t>
            </a:r>
          </a:p>
        </p:txBody>
      </p:sp>
      <p:sp>
        <p:nvSpPr>
          <p:cNvPr id="17417" name="TextBox 17416"/>
          <p:cNvSpPr txBox="1">
            <a:spLocks noChangeArrowheads="1"/>
          </p:cNvSpPr>
          <p:nvPr/>
        </p:nvSpPr>
        <p:spPr bwMode="auto">
          <a:xfrm>
            <a:off x="3322638" y="4618038"/>
            <a:ext cx="55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MO</a:t>
            </a:r>
          </a:p>
        </p:txBody>
      </p:sp>
      <p:sp>
        <p:nvSpPr>
          <p:cNvPr id="17418" name="TextBox 17417"/>
          <p:cNvSpPr txBox="1">
            <a:spLocks noChangeArrowheads="1"/>
          </p:cNvSpPr>
          <p:nvPr/>
        </p:nvSpPr>
        <p:spPr bwMode="auto">
          <a:xfrm>
            <a:off x="3333750" y="4314825"/>
            <a:ext cx="552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MO</a:t>
            </a:r>
          </a:p>
        </p:txBody>
      </p:sp>
      <p:sp>
        <p:nvSpPr>
          <p:cNvPr id="17420" name="TextBox 17419"/>
          <p:cNvSpPr txBox="1">
            <a:spLocks noChangeArrowheads="1"/>
          </p:cNvSpPr>
          <p:nvPr/>
        </p:nvSpPr>
        <p:spPr bwMode="auto">
          <a:xfrm>
            <a:off x="4418013" y="3567113"/>
            <a:ext cx="4476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Tx/>
              <a:buAutoNum type="alphaLcParenR"/>
            </a:pPr>
            <a:r>
              <a:rPr lang="cs-CZ" altLang="cs-CZ"/>
              <a:t>rotace (pohyb celé molekuly okolo osy)</a:t>
            </a:r>
          </a:p>
          <a:p>
            <a:pPr eaLnBrk="1" hangingPunct="1">
              <a:buFontTx/>
              <a:buAutoNum type="alphaLcParenR"/>
            </a:pPr>
            <a:r>
              <a:rPr lang="cs-CZ" altLang="cs-CZ"/>
              <a:t>vibrace (změny délek a úhlů vazeb)</a:t>
            </a:r>
          </a:p>
        </p:txBody>
      </p:sp>
      <p:pic>
        <p:nvPicPr>
          <p:cNvPr id="17421" name="Rectangle 17420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044" y="4681538"/>
            <a:ext cx="3468688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2" name="Rectangle 17421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2979738"/>
            <a:ext cx="6762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hape 7065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MOLEKULOVÁ SPEKTRA</a:t>
            </a:r>
          </a:p>
        </p:txBody>
      </p:sp>
      <p:sp>
        <p:nvSpPr>
          <p:cNvPr id="50178" name="TextBox 51201"/>
          <p:cNvSpPr txBox="1">
            <a:spLocks noChangeArrowheads="1"/>
          </p:cNvSpPr>
          <p:nvPr/>
        </p:nvSpPr>
        <p:spPr bwMode="auto">
          <a:xfrm>
            <a:off x="1231900" y="1854200"/>
            <a:ext cx="6076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/>
              <a:t>Celková energie molekuly (nacházející se v určitém stavu)</a:t>
            </a:r>
          </a:p>
        </p:txBody>
      </p:sp>
      <p:sp>
        <p:nvSpPr>
          <p:cNvPr id="50179" name="TextBox 51202"/>
          <p:cNvSpPr txBox="1">
            <a:spLocks noChangeArrowheads="1"/>
          </p:cNvSpPr>
          <p:nvPr/>
        </p:nvSpPr>
        <p:spPr bwMode="auto">
          <a:xfrm>
            <a:off x="1370013" y="3567113"/>
            <a:ext cx="38036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cs-CZ" altLang="cs-CZ" dirty="0"/>
              <a:t>E – celková energie molekuly</a:t>
            </a:r>
          </a:p>
          <a:p>
            <a:pPr eaLnBrk="1" hangingPunct="1"/>
            <a:r>
              <a:rPr lang="cs-CZ" altLang="cs-CZ" dirty="0"/>
              <a:t>E</a:t>
            </a:r>
            <a:r>
              <a:rPr lang="cs-CZ" altLang="cs-CZ" baseline="-25000" dirty="0"/>
              <a:t>e </a:t>
            </a:r>
            <a:r>
              <a:rPr lang="cs-CZ" altLang="cs-CZ" dirty="0"/>
              <a:t>– energie elektronů (kvantována)</a:t>
            </a:r>
          </a:p>
          <a:p>
            <a:pPr eaLnBrk="1" hangingPunct="1"/>
            <a:r>
              <a:rPr lang="cs-CZ" altLang="cs-CZ" dirty="0"/>
              <a:t>E</a:t>
            </a:r>
            <a:r>
              <a:rPr lang="cs-CZ" altLang="cs-CZ" baseline="-25000" dirty="0"/>
              <a:t>v</a:t>
            </a:r>
            <a:r>
              <a:rPr lang="cs-CZ" altLang="cs-CZ" dirty="0"/>
              <a:t> – energie vibrační (kvantována)</a:t>
            </a:r>
          </a:p>
          <a:p>
            <a:pPr eaLnBrk="1" hangingPunct="1"/>
            <a:r>
              <a:rPr lang="cs-CZ" altLang="cs-CZ" dirty="0"/>
              <a:t>E</a:t>
            </a:r>
            <a:r>
              <a:rPr lang="cs-CZ" altLang="cs-CZ" baseline="-25000" dirty="0"/>
              <a:t>R</a:t>
            </a:r>
            <a:r>
              <a:rPr lang="cs-CZ" altLang="cs-CZ" dirty="0"/>
              <a:t> – energie rotační (kvantována)</a:t>
            </a:r>
          </a:p>
        </p:txBody>
      </p:sp>
      <p:pic>
        <p:nvPicPr>
          <p:cNvPr id="50180" name="Rectangle 512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2492375"/>
            <a:ext cx="35179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Rectangle 512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4822825"/>
            <a:ext cx="26765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Rectangle 512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5591175"/>
            <a:ext cx="450215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MOLEKULOVÁ SPEKTRA</a:t>
            </a:r>
          </a:p>
        </p:txBody>
      </p:sp>
      <p:pic>
        <p:nvPicPr>
          <p:cNvPr id="51202" name="Rectangle 522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6" y="1058052"/>
            <a:ext cx="8059738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ROTAČNÍ SPEKTRA</a:t>
            </a:r>
          </a:p>
        </p:txBody>
      </p:sp>
      <p:pic>
        <p:nvPicPr>
          <p:cNvPr id="52226" name="Rectangle 532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554163"/>
            <a:ext cx="29352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Rectangle 53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1355725"/>
            <a:ext cx="2935288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>
            <a:off x="2405063" y="2779713"/>
            <a:ext cx="2376487" cy="430212"/>
          </a:xfrm>
          <a:prstGeom prst="straightConnector1">
            <a:avLst/>
          </a:prstGeom>
          <a:noFill/>
          <a:ln w="6350" cap="rnd" algn="ctr">
            <a:solidFill>
              <a:srgbClr val="B6DCD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2229" name="Rectangle 532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838325"/>
            <a:ext cx="979488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traight Connector 11"/>
          <p:cNvSpPr>
            <a:spLocks noChangeShapeType="1"/>
          </p:cNvSpPr>
          <p:nvPr/>
        </p:nvSpPr>
        <p:spPr bwMode="auto">
          <a:xfrm rot="-5400000">
            <a:off x="2305844" y="3967956"/>
            <a:ext cx="5203825" cy="36513"/>
          </a:xfrm>
          <a:prstGeom prst="line">
            <a:avLst/>
          </a:prstGeom>
          <a:noFill/>
          <a:ln w="6350" cap="rnd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479925" y="1371600"/>
            <a:ext cx="449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E</a:t>
            </a:r>
            <a:r>
              <a:rPr lang="cs-CZ" altLang="cs-CZ" baseline="-25000"/>
              <a:t>R</a:t>
            </a:r>
            <a:endParaRPr lang="cs-CZ" altLang="cs-CZ" baseline="-25000">
              <a:latin typeface="Symbol" pitchFamily="18" charset="2"/>
            </a:endParaRPr>
          </a:p>
        </p:txBody>
      </p:sp>
      <p:sp>
        <p:nvSpPr>
          <p:cNvPr id="52232" name="TextBox 53255"/>
          <p:cNvSpPr txBox="1">
            <a:spLocks noChangeArrowheads="1"/>
          </p:cNvSpPr>
          <p:nvPr/>
        </p:nvSpPr>
        <p:spPr bwMode="auto">
          <a:xfrm>
            <a:off x="7553325" y="6026150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2B</a:t>
            </a:r>
          </a:p>
        </p:txBody>
      </p:sp>
      <p:sp>
        <p:nvSpPr>
          <p:cNvPr id="52233" name="TextBox 53256"/>
          <p:cNvSpPr txBox="1">
            <a:spLocks noChangeArrowheads="1"/>
          </p:cNvSpPr>
          <p:nvPr/>
        </p:nvSpPr>
        <p:spPr bwMode="auto">
          <a:xfrm>
            <a:off x="7540625" y="5684838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4B</a:t>
            </a:r>
          </a:p>
        </p:txBody>
      </p:sp>
      <p:sp>
        <p:nvSpPr>
          <p:cNvPr id="52234" name="TextBox 53257"/>
          <p:cNvSpPr txBox="1">
            <a:spLocks noChangeArrowheads="1"/>
          </p:cNvSpPr>
          <p:nvPr/>
        </p:nvSpPr>
        <p:spPr bwMode="auto">
          <a:xfrm>
            <a:off x="7550150" y="50165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6B</a:t>
            </a:r>
          </a:p>
        </p:txBody>
      </p:sp>
      <p:sp>
        <p:nvSpPr>
          <p:cNvPr id="52235" name="TextBox 53258"/>
          <p:cNvSpPr txBox="1">
            <a:spLocks noChangeArrowheads="1"/>
          </p:cNvSpPr>
          <p:nvPr/>
        </p:nvSpPr>
        <p:spPr bwMode="auto">
          <a:xfrm>
            <a:off x="7531100" y="3865563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8B</a:t>
            </a:r>
          </a:p>
        </p:txBody>
      </p:sp>
      <p:sp>
        <p:nvSpPr>
          <p:cNvPr id="52236" name="TextBox 53259"/>
          <p:cNvSpPr txBox="1">
            <a:spLocks noChangeArrowheads="1"/>
          </p:cNvSpPr>
          <p:nvPr/>
        </p:nvSpPr>
        <p:spPr bwMode="auto">
          <a:xfrm>
            <a:off x="7559675" y="2292350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10B</a:t>
            </a:r>
          </a:p>
        </p:txBody>
      </p:sp>
      <p:pic>
        <p:nvPicPr>
          <p:cNvPr id="52237" name="Rectangle 532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3733800"/>
            <a:ext cx="3775075" cy="235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Straight Connector 21"/>
          <p:cNvSpPr>
            <a:spLocks noChangeShapeType="1"/>
          </p:cNvSpPr>
          <p:nvPr/>
        </p:nvSpPr>
        <p:spPr bwMode="auto">
          <a:xfrm rot="10800000">
            <a:off x="2368550" y="5440363"/>
            <a:ext cx="4013200" cy="758825"/>
          </a:xfrm>
          <a:prstGeom prst="line">
            <a:avLst/>
          </a:prstGeom>
          <a:noFill/>
          <a:ln w="6350" cap="rnd" algn="ctr">
            <a:solidFill>
              <a:srgbClr val="B6DCD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4" name="Straight Connector 23"/>
          <p:cNvSpPr>
            <a:spLocks noChangeShapeType="1"/>
          </p:cNvSpPr>
          <p:nvPr/>
        </p:nvSpPr>
        <p:spPr bwMode="auto">
          <a:xfrm rot="10800000">
            <a:off x="2505075" y="5403850"/>
            <a:ext cx="3978275" cy="447675"/>
          </a:xfrm>
          <a:prstGeom prst="line">
            <a:avLst/>
          </a:prstGeom>
          <a:noFill/>
          <a:ln w="6350" cap="rnd" algn="ctr">
            <a:solidFill>
              <a:srgbClr val="B6DCD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 rot="10800000" flipV="1">
            <a:off x="2651125" y="5184775"/>
            <a:ext cx="3959225" cy="136525"/>
          </a:xfrm>
          <a:prstGeom prst="line">
            <a:avLst/>
          </a:prstGeom>
          <a:noFill/>
          <a:ln w="6350" cap="rnd" algn="ctr">
            <a:solidFill>
              <a:srgbClr val="B6DCD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/>
              <a:t>ROTAČNÍ SPEKTRA</a:t>
            </a:r>
          </a:p>
        </p:txBody>
      </p:sp>
      <p:sp>
        <p:nvSpPr>
          <p:cNvPr id="53250" name="TextBox 54273"/>
          <p:cNvSpPr txBox="1">
            <a:spLocks noChangeArrowheads="1"/>
          </p:cNvSpPr>
          <p:nvPr/>
        </p:nvSpPr>
        <p:spPr bwMode="auto">
          <a:xfrm flipH="1">
            <a:off x="420688" y="1335088"/>
            <a:ext cx="83026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 dirty="0"/>
              <a:t>- Obsahují čáry odpovídající pouze přechodům mezi sousedními rotačními stavy (je patrné z výběrových pravidel)</a:t>
            </a:r>
          </a:p>
          <a:p>
            <a:pPr>
              <a:buFontTx/>
              <a:buChar char="-"/>
            </a:pPr>
            <a:r>
              <a:rPr lang="cs-CZ" altLang="cs-CZ" dirty="0"/>
              <a:t> Poskytují pouze molekuly s permanentním dipólem (HCl, HBr, HNO</a:t>
            </a:r>
            <a:r>
              <a:rPr lang="cs-CZ" altLang="cs-CZ" baseline="-25000" dirty="0"/>
              <a:t>3</a:t>
            </a:r>
            <a:r>
              <a:rPr lang="cs-CZ" altLang="cs-CZ" dirty="0"/>
              <a:t>, nikoliv </a:t>
            </a:r>
            <a:r>
              <a:rPr lang="cs-CZ" altLang="cs-CZ" dirty="0">
                <a:solidFill>
                  <a:srgbClr val="FF0000"/>
                </a:solidFill>
              </a:rPr>
              <a:t>N</a:t>
            </a:r>
            <a:r>
              <a:rPr lang="cs-CZ" altLang="cs-CZ" baseline="-25000" dirty="0">
                <a:solidFill>
                  <a:srgbClr val="FF0000"/>
                </a:solidFill>
              </a:rPr>
              <a:t>2</a:t>
            </a:r>
            <a:r>
              <a:rPr lang="cs-CZ" altLang="cs-CZ" dirty="0">
                <a:solidFill>
                  <a:srgbClr val="FF0000"/>
                </a:solidFill>
              </a:rPr>
              <a:t>, H</a:t>
            </a:r>
            <a:r>
              <a:rPr lang="cs-CZ" altLang="cs-CZ" baseline="-25000" dirty="0">
                <a:solidFill>
                  <a:srgbClr val="FF0000"/>
                </a:solidFill>
              </a:rPr>
              <a:t>2</a:t>
            </a:r>
            <a:r>
              <a:rPr lang="cs-CZ" altLang="cs-CZ" dirty="0"/>
              <a:t>)</a:t>
            </a:r>
          </a:p>
          <a:p>
            <a:pPr>
              <a:buFontTx/>
              <a:buChar char="-"/>
            </a:pPr>
            <a:r>
              <a:rPr lang="cs-CZ" altLang="cs-CZ" dirty="0"/>
              <a:t> k excitaci dochází v mikrovlnné oblasti (nízké energie a vysoké vlnové délky záření)</a:t>
            </a:r>
          </a:p>
          <a:p>
            <a:pPr>
              <a:buFontTx/>
              <a:buChar char="-"/>
            </a:pPr>
            <a:r>
              <a:rPr lang="cs-CZ" altLang="cs-CZ" dirty="0"/>
              <a:t>  nejjednodušší z molekulových spekter</a:t>
            </a:r>
          </a:p>
        </p:txBody>
      </p:sp>
      <p:pic>
        <p:nvPicPr>
          <p:cNvPr id="53251" name="Rectangle 542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35400"/>
            <a:ext cx="2921000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Box 54275"/>
          <p:cNvSpPr txBox="1">
            <a:spLocks noChangeArrowheads="1"/>
          </p:cNvSpPr>
          <p:nvPr/>
        </p:nvSpPr>
        <p:spPr bwMode="auto">
          <a:xfrm>
            <a:off x="3273425" y="3575050"/>
            <a:ext cx="4968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Linie jsou od sebe vzdáleny o konstantní rozdíl </a:t>
            </a:r>
          </a:p>
        </p:txBody>
      </p:sp>
      <p:pic>
        <p:nvPicPr>
          <p:cNvPr id="53253" name="Rectangle 542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4079875"/>
            <a:ext cx="5510212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Box 54277"/>
          <p:cNvSpPr txBox="1">
            <a:spLocks noChangeArrowheads="1"/>
          </p:cNvSpPr>
          <p:nvPr/>
        </p:nvSpPr>
        <p:spPr bwMode="auto">
          <a:xfrm>
            <a:off x="4443413" y="5129213"/>
            <a:ext cx="1146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 sz="1600">
                <a:solidFill>
                  <a:srgbClr val="FF0000"/>
                </a:solidFill>
              </a:rPr>
              <a:t>rotační sp.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33875" y="4627563"/>
            <a:ext cx="1408113" cy="822325"/>
          </a:xfrm>
          <a:prstGeom prst="rect">
            <a:avLst/>
          </a:prstGeom>
          <a:noFill/>
          <a:ln w="31750" cap="rnd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cs-CZ" altLang="cs-CZ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cs-CZ" dirty="0"/>
              <a:t>VIBRAČNÍ SPEKTRA</a:t>
            </a:r>
          </a:p>
        </p:txBody>
      </p:sp>
      <p:sp>
        <p:nvSpPr>
          <p:cNvPr id="54274" name="TextBox 55297"/>
          <p:cNvSpPr txBox="1">
            <a:spLocks noChangeArrowheads="1"/>
          </p:cNvSpPr>
          <p:nvPr/>
        </p:nvSpPr>
        <p:spPr bwMode="auto">
          <a:xfrm flipH="1">
            <a:off x="420688" y="1335088"/>
            <a:ext cx="830262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- Zdánlivě </a:t>
            </a:r>
            <a:r>
              <a:rPr lang="cs-CZ" altLang="cs-CZ" b="1"/>
              <a:t>jednodušší</a:t>
            </a:r>
            <a:r>
              <a:rPr lang="cs-CZ" altLang="cs-CZ"/>
              <a:t>, ve skutečnosti </a:t>
            </a:r>
            <a:r>
              <a:rPr lang="cs-CZ" altLang="cs-CZ" b="1"/>
              <a:t>složitější</a:t>
            </a:r>
            <a:r>
              <a:rPr lang="cs-CZ" altLang="cs-CZ"/>
              <a:t> (existuje značné množství vibrací)</a:t>
            </a:r>
          </a:p>
          <a:p>
            <a:pPr>
              <a:buFontTx/>
              <a:buChar char="-"/>
            </a:pPr>
            <a:r>
              <a:rPr lang="cs-CZ" altLang="cs-CZ"/>
              <a:t> </a:t>
            </a:r>
            <a:r>
              <a:rPr lang="cs-CZ" altLang="cs-CZ" b="1"/>
              <a:t>jednodušší? </a:t>
            </a:r>
            <a:r>
              <a:rPr lang="cs-CZ" altLang="cs-CZ"/>
              <a:t>– opět možné jen přechody mezi sousedními stavy</a:t>
            </a:r>
            <a:endParaRPr lang="cs-CZ" altLang="cs-CZ" b="1"/>
          </a:p>
          <a:p>
            <a:pPr>
              <a:buFontTx/>
              <a:buChar char="-"/>
            </a:pPr>
            <a:r>
              <a:rPr lang="cs-CZ" altLang="cs-CZ"/>
              <a:t> </a:t>
            </a:r>
            <a:r>
              <a:rPr lang="cs-CZ" altLang="cs-CZ" b="1"/>
              <a:t>složitější? </a:t>
            </a:r>
            <a:r>
              <a:rPr lang="cs-CZ" altLang="cs-CZ"/>
              <a:t>– při změnách vibračních stavů dochází také ke změnám stavů rotačních</a:t>
            </a:r>
            <a:endParaRPr lang="cs-CZ" altLang="cs-CZ" b="1"/>
          </a:p>
        </p:txBody>
      </p:sp>
      <p:grpSp>
        <p:nvGrpSpPr>
          <p:cNvPr id="54275" name="Group 24"/>
          <p:cNvGrpSpPr>
            <a:grpSpLocks/>
          </p:cNvGrpSpPr>
          <p:nvPr/>
        </p:nvGrpSpPr>
        <p:grpSpPr bwMode="auto">
          <a:xfrm>
            <a:off x="1943100" y="2660650"/>
            <a:ext cx="7091363" cy="3968750"/>
            <a:chOff x="407481" y="1490665"/>
            <a:chExt cx="8351450" cy="4672772"/>
          </a:xfrm>
        </p:grpSpPr>
        <p:pic>
          <p:nvPicPr>
            <p:cNvPr id="54278" name="Rectangle 553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801" y="1581531"/>
              <a:ext cx="4636130" cy="4581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4279" name="Group 26"/>
            <p:cNvGrpSpPr>
              <a:grpSpLocks/>
            </p:cNvGrpSpPr>
            <p:nvPr/>
          </p:nvGrpSpPr>
          <p:grpSpPr bwMode="auto">
            <a:xfrm>
              <a:off x="407481" y="1490665"/>
              <a:ext cx="7178991" cy="4006467"/>
              <a:chOff x="407481" y="1490665"/>
              <a:chExt cx="7178991" cy="4006467"/>
            </a:xfrm>
          </p:grpSpPr>
          <p:pic>
            <p:nvPicPr>
              <p:cNvPr id="54280" name="Rectangle 5530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81" y="1490665"/>
                <a:ext cx="3548363" cy="1956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Straight Arrow Connector 28"/>
              <p:cNvCxnSpPr>
                <a:cxnSpLocks noChangeShapeType="1"/>
              </p:cNvCxnSpPr>
              <p:nvPr/>
            </p:nvCxnSpPr>
            <p:spPr bwMode="auto">
              <a:xfrm rot="-5400000">
                <a:off x="5875413" y="4229842"/>
                <a:ext cx="2504606" cy="9349"/>
              </a:xfrm>
              <a:prstGeom prst="straightConnector1">
                <a:avLst/>
              </a:prstGeom>
              <a:noFill/>
              <a:ln w="6350" cap="rnd" algn="ctr">
                <a:solidFill>
                  <a:srgbClr val="00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" name="Straight Connector 29"/>
              <p:cNvSpPr>
                <a:spLocks noChangeShapeType="1"/>
              </p:cNvSpPr>
              <p:nvPr/>
            </p:nvSpPr>
            <p:spPr bwMode="auto">
              <a:xfrm>
                <a:off x="2634161" y="3045763"/>
                <a:ext cx="2787555" cy="2441056"/>
              </a:xfrm>
              <a:prstGeom prst="line">
                <a:avLst/>
              </a:prstGeom>
              <a:noFill/>
              <a:ln w="6350" cap="rnd" algn="ctr">
                <a:solidFill>
                  <a:srgbClr val="B6DCDF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1" name="Straight Connector 30"/>
              <p:cNvSpPr>
                <a:spLocks noChangeShapeType="1"/>
              </p:cNvSpPr>
              <p:nvPr/>
            </p:nvSpPr>
            <p:spPr bwMode="auto">
              <a:xfrm>
                <a:off x="2615465" y="2815864"/>
                <a:ext cx="2806251" cy="166350"/>
              </a:xfrm>
              <a:prstGeom prst="line">
                <a:avLst/>
              </a:prstGeom>
              <a:noFill/>
              <a:ln w="6350" cap="rnd" algn="ctr">
                <a:solidFill>
                  <a:srgbClr val="00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2" name="Straight Connector 31"/>
              <p:cNvSpPr>
                <a:spLocks noChangeShapeType="1"/>
              </p:cNvSpPr>
              <p:nvPr/>
            </p:nvSpPr>
            <p:spPr bwMode="auto">
              <a:xfrm>
                <a:off x="5449761" y="5496165"/>
                <a:ext cx="2121982" cy="1869"/>
              </a:xfrm>
              <a:prstGeom prst="line">
                <a:avLst/>
              </a:prstGeom>
              <a:noFill/>
              <a:ln w="6350" cap="rnd" algn="ctr">
                <a:solidFill>
                  <a:srgbClr val="0000FF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3" name="Straight Connector 32"/>
              <p:cNvSpPr>
                <a:spLocks noChangeShapeType="1"/>
              </p:cNvSpPr>
              <p:nvPr/>
            </p:nvSpPr>
            <p:spPr bwMode="auto">
              <a:xfrm>
                <a:off x="5464717" y="2987822"/>
                <a:ext cx="2121982" cy="1869"/>
              </a:xfrm>
              <a:prstGeom prst="line">
                <a:avLst/>
              </a:prstGeom>
              <a:noFill/>
              <a:ln w="6350" cap="rnd" algn="ctr">
                <a:solidFill>
                  <a:srgbClr val="0000FF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4" name="Straight Connector 33"/>
              <p:cNvSpPr>
                <a:spLocks noChangeShapeType="1"/>
              </p:cNvSpPr>
              <p:nvPr/>
            </p:nvSpPr>
            <p:spPr bwMode="auto">
              <a:xfrm>
                <a:off x="2634161" y="2954178"/>
                <a:ext cx="2787555" cy="2020506"/>
              </a:xfrm>
              <a:prstGeom prst="line">
                <a:avLst/>
              </a:prstGeom>
              <a:noFill/>
              <a:ln w="6350" cap="rnd" algn="ctr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35" name="Straight Connector 34"/>
              <p:cNvSpPr>
                <a:spLocks noChangeShapeType="1"/>
              </p:cNvSpPr>
              <p:nvPr/>
            </p:nvSpPr>
            <p:spPr bwMode="auto">
              <a:xfrm>
                <a:off x="2630422" y="2757921"/>
                <a:ext cx="2742685" cy="46728"/>
              </a:xfrm>
              <a:prstGeom prst="line">
                <a:avLst/>
              </a:prstGeom>
              <a:noFill/>
              <a:ln w="6350" cap="rnd" algn="ctr">
                <a:solidFill>
                  <a:srgbClr val="FF0000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</p:grpSp>
      </p:grpSp>
      <p:sp>
        <p:nvSpPr>
          <p:cNvPr id="54276" name="TextBox 55299"/>
          <p:cNvSpPr txBox="1">
            <a:spLocks noChangeArrowheads="1"/>
          </p:cNvSpPr>
          <p:nvPr/>
        </p:nvSpPr>
        <p:spPr bwMode="auto">
          <a:xfrm>
            <a:off x="4133850" y="6165850"/>
            <a:ext cx="2595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cs-CZ" altLang="cs-CZ"/>
              <a:t>VIBRAČNÍ SPEKTRA jsou </a:t>
            </a:r>
            <a:r>
              <a:rPr lang="cs-CZ" altLang="cs-CZ" b="1"/>
              <a:t>pásová</a:t>
            </a:r>
          </a:p>
        </p:txBody>
      </p:sp>
      <p:pic>
        <p:nvPicPr>
          <p:cNvPr id="54277" name="Rectangle 553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" y="4191349"/>
            <a:ext cx="3810991" cy="274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475"/>
          <p:cNvGrpSpPr>
            <a:grpSpLocks/>
          </p:cNvGrpSpPr>
          <p:nvPr/>
        </p:nvGrpSpPr>
        <p:grpSpPr bwMode="auto">
          <a:xfrm>
            <a:off x="2147888" y="685800"/>
            <a:ext cx="5624512" cy="5791200"/>
            <a:chOff x="-2" y="-2"/>
            <a:chExt cx="3055" cy="7520"/>
          </a:xfrm>
        </p:grpSpPr>
        <p:grpSp>
          <p:nvGrpSpPr>
            <p:cNvPr id="7171" name="Group 473"/>
            <p:cNvGrpSpPr>
              <a:grpSpLocks/>
            </p:cNvGrpSpPr>
            <p:nvPr/>
          </p:nvGrpSpPr>
          <p:grpSpPr bwMode="auto">
            <a:xfrm>
              <a:off x="0" y="0"/>
              <a:ext cx="3051" cy="7516"/>
              <a:chOff x="0" y="0"/>
              <a:chExt cx="3051" cy="7516"/>
            </a:xfrm>
          </p:grpSpPr>
          <p:grpSp>
            <p:nvGrpSpPr>
              <p:cNvPr id="7173" name="Group 362"/>
              <p:cNvGrpSpPr>
                <a:grpSpLocks/>
              </p:cNvGrpSpPr>
              <p:nvPr/>
            </p:nvGrpSpPr>
            <p:grpSpPr bwMode="auto">
              <a:xfrm>
                <a:off x="0" y="0"/>
                <a:ext cx="696" cy="690"/>
                <a:chOff x="0" y="0"/>
                <a:chExt cx="696" cy="690"/>
              </a:xfrm>
            </p:grpSpPr>
            <p:sp>
              <p:nvSpPr>
                <p:cNvPr id="7339" name="Rectangle 305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0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skupina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GB" altLang="en-US" sz="1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(vazba)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GB" altLang="en-US"/>
                </a:p>
              </p:txBody>
            </p:sp>
            <p:sp>
              <p:nvSpPr>
                <p:cNvPr id="7340" name="Rectangle 36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96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74" name="Group 364"/>
              <p:cNvGrpSpPr>
                <a:grpSpLocks/>
              </p:cNvGrpSpPr>
              <p:nvPr/>
            </p:nvGrpSpPr>
            <p:grpSpPr bwMode="auto">
              <a:xfrm>
                <a:off x="696" y="0"/>
                <a:ext cx="994" cy="690"/>
                <a:chOff x="696" y="0"/>
                <a:chExt cx="994" cy="690"/>
              </a:xfrm>
            </p:grpSpPr>
            <p:sp>
              <p:nvSpPr>
                <p:cNvPr id="7337" name="Rectangle 306"/>
                <p:cNvSpPr>
                  <a:spLocks noChangeArrowheads="1"/>
                </p:cNvSpPr>
                <p:nvPr/>
              </p:nvSpPr>
              <p:spPr bwMode="auto">
                <a:xfrm>
                  <a:off x="739" y="0"/>
                  <a:ext cx="908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typ sloučeniny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GB" altLang="en-US"/>
                </a:p>
              </p:txBody>
            </p:sp>
            <p:sp>
              <p:nvSpPr>
                <p:cNvPr id="7338" name="Rectangle 363"/>
                <p:cNvSpPr>
                  <a:spLocks noChangeArrowheads="1"/>
                </p:cNvSpPr>
                <p:nvPr/>
              </p:nvSpPr>
              <p:spPr bwMode="auto">
                <a:xfrm>
                  <a:off x="696" y="0"/>
                  <a:ext cx="994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75" name="Group 366"/>
              <p:cNvGrpSpPr>
                <a:grpSpLocks/>
              </p:cNvGrpSpPr>
              <p:nvPr/>
            </p:nvGrpSpPr>
            <p:grpSpPr bwMode="auto">
              <a:xfrm>
                <a:off x="1690" y="0"/>
                <a:ext cx="823" cy="690"/>
                <a:chOff x="1690" y="0"/>
                <a:chExt cx="823" cy="690"/>
              </a:xfrm>
            </p:grpSpPr>
            <p:sp>
              <p:nvSpPr>
                <p:cNvPr id="7335" name="Rectangle 307"/>
                <p:cNvSpPr>
                  <a:spLocks noChangeArrowheads="1"/>
                </p:cNvSpPr>
                <p:nvPr/>
              </p:nvSpPr>
              <p:spPr bwMode="auto">
                <a:xfrm>
                  <a:off x="1733" y="0"/>
                  <a:ext cx="737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Oblast vlnočtů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GB" altLang="en-US" sz="1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(cm-1)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GB" altLang="en-US"/>
                </a:p>
              </p:txBody>
            </p:sp>
            <p:sp>
              <p:nvSpPr>
                <p:cNvPr id="7336" name="Rectangle 365"/>
                <p:cNvSpPr>
                  <a:spLocks noChangeArrowheads="1"/>
                </p:cNvSpPr>
                <p:nvPr/>
              </p:nvSpPr>
              <p:spPr bwMode="auto">
                <a:xfrm>
                  <a:off x="1690" y="0"/>
                  <a:ext cx="823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76" name="Group 368"/>
              <p:cNvGrpSpPr>
                <a:grpSpLocks/>
              </p:cNvGrpSpPr>
              <p:nvPr/>
            </p:nvGrpSpPr>
            <p:grpSpPr bwMode="auto">
              <a:xfrm>
                <a:off x="2513" y="0"/>
                <a:ext cx="538" cy="690"/>
                <a:chOff x="2513" y="0"/>
                <a:chExt cx="538" cy="690"/>
              </a:xfrm>
            </p:grpSpPr>
            <p:sp>
              <p:nvSpPr>
                <p:cNvPr id="7333" name="Rectangle 308"/>
                <p:cNvSpPr>
                  <a:spLocks noChangeArrowheads="1"/>
                </p:cNvSpPr>
                <p:nvPr/>
              </p:nvSpPr>
              <p:spPr bwMode="auto">
                <a:xfrm>
                  <a:off x="2556" y="0"/>
                  <a:ext cx="452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4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intenzita pásu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endParaRPr lang="en-GB" altLang="en-US"/>
                </a:p>
              </p:txBody>
            </p:sp>
            <p:sp>
              <p:nvSpPr>
                <p:cNvPr id="7334" name="Rectangle 367"/>
                <p:cNvSpPr>
                  <a:spLocks noChangeArrowheads="1"/>
                </p:cNvSpPr>
                <p:nvPr/>
              </p:nvSpPr>
              <p:spPr bwMode="auto">
                <a:xfrm>
                  <a:off x="2513" y="0"/>
                  <a:ext cx="538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77" name="Group 370"/>
              <p:cNvGrpSpPr>
                <a:grpSpLocks/>
              </p:cNvGrpSpPr>
              <p:nvPr/>
            </p:nvGrpSpPr>
            <p:grpSpPr bwMode="auto">
              <a:xfrm>
                <a:off x="0" y="690"/>
                <a:ext cx="696" cy="958"/>
                <a:chOff x="0" y="690"/>
                <a:chExt cx="696" cy="958"/>
              </a:xfrm>
            </p:grpSpPr>
            <p:sp>
              <p:nvSpPr>
                <p:cNvPr id="7331" name="Rectangle 309"/>
                <p:cNvSpPr>
                  <a:spLocks noChangeArrowheads="1"/>
                </p:cNvSpPr>
                <p:nvPr/>
              </p:nvSpPr>
              <p:spPr bwMode="auto">
                <a:xfrm>
                  <a:off x="43" y="690"/>
                  <a:ext cx="610" cy="9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C-H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32" name="Rectangle 369"/>
                <p:cNvSpPr>
                  <a:spLocks noChangeArrowheads="1"/>
                </p:cNvSpPr>
                <p:nvPr/>
              </p:nvSpPr>
              <p:spPr bwMode="auto">
                <a:xfrm>
                  <a:off x="0" y="690"/>
                  <a:ext cx="696" cy="95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78" name="Group 372"/>
              <p:cNvGrpSpPr>
                <a:grpSpLocks/>
              </p:cNvGrpSpPr>
              <p:nvPr/>
            </p:nvGrpSpPr>
            <p:grpSpPr bwMode="auto">
              <a:xfrm>
                <a:off x="696" y="690"/>
                <a:ext cx="994" cy="958"/>
                <a:chOff x="696" y="690"/>
                <a:chExt cx="994" cy="958"/>
              </a:xfrm>
            </p:grpSpPr>
            <p:sp>
              <p:nvSpPr>
                <p:cNvPr id="7329" name="Rectangle 310"/>
                <p:cNvSpPr>
                  <a:spLocks noChangeArrowheads="1"/>
                </p:cNvSpPr>
                <p:nvPr/>
              </p:nvSpPr>
              <p:spPr bwMode="auto">
                <a:xfrm>
                  <a:off x="739" y="690"/>
                  <a:ext cx="908" cy="9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alkany (-CH</a:t>
                  </a:r>
                  <a:r>
                    <a:rPr lang="en-GB" altLang="en-US" sz="14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, -CH</a:t>
                  </a:r>
                  <a:r>
                    <a:rPr lang="en-GB" altLang="en-US" sz="14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-)</a:t>
                  </a:r>
                </a:p>
                <a:p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           -CH</a:t>
                  </a:r>
                  <a:r>
                    <a:rPr lang="en-GB" altLang="en-US" sz="14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           -CH</a:t>
                  </a:r>
                  <a:r>
                    <a:rPr lang="en-GB" altLang="en-US" sz="14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30" name="Rectangle 371"/>
                <p:cNvSpPr>
                  <a:spLocks noChangeArrowheads="1"/>
                </p:cNvSpPr>
                <p:nvPr/>
              </p:nvSpPr>
              <p:spPr bwMode="auto">
                <a:xfrm>
                  <a:off x="696" y="690"/>
                  <a:ext cx="994" cy="95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79" name="Group 374"/>
              <p:cNvGrpSpPr>
                <a:grpSpLocks/>
              </p:cNvGrpSpPr>
              <p:nvPr/>
            </p:nvGrpSpPr>
            <p:grpSpPr bwMode="auto">
              <a:xfrm>
                <a:off x="1690" y="690"/>
                <a:ext cx="823" cy="958"/>
                <a:chOff x="1690" y="690"/>
                <a:chExt cx="823" cy="958"/>
              </a:xfrm>
            </p:grpSpPr>
            <p:sp>
              <p:nvSpPr>
                <p:cNvPr id="7327" name="Rectangle 311"/>
                <p:cNvSpPr>
                  <a:spLocks noChangeArrowheads="1"/>
                </p:cNvSpPr>
                <p:nvPr/>
              </p:nvSpPr>
              <p:spPr bwMode="auto">
                <a:xfrm>
                  <a:off x="1733" y="690"/>
                  <a:ext cx="737" cy="9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2965-2840</a:t>
                  </a:r>
                </a:p>
                <a:p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1450, 1380</a:t>
                  </a:r>
                </a:p>
                <a:p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1465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28" name="Rectangle 373"/>
                <p:cNvSpPr>
                  <a:spLocks noChangeArrowheads="1"/>
                </p:cNvSpPr>
                <p:nvPr/>
              </p:nvSpPr>
              <p:spPr bwMode="auto">
                <a:xfrm>
                  <a:off x="1690" y="690"/>
                  <a:ext cx="823" cy="95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0" name="Group 376"/>
              <p:cNvGrpSpPr>
                <a:grpSpLocks/>
              </p:cNvGrpSpPr>
              <p:nvPr/>
            </p:nvGrpSpPr>
            <p:grpSpPr bwMode="auto">
              <a:xfrm>
                <a:off x="2513" y="690"/>
                <a:ext cx="538" cy="958"/>
                <a:chOff x="2513" y="690"/>
                <a:chExt cx="538" cy="958"/>
              </a:xfrm>
            </p:grpSpPr>
            <p:sp>
              <p:nvSpPr>
                <p:cNvPr id="7325" name="Rectangle 312"/>
                <p:cNvSpPr>
                  <a:spLocks noChangeArrowheads="1"/>
                </p:cNvSpPr>
                <p:nvPr/>
              </p:nvSpPr>
              <p:spPr bwMode="auto">
                <a:xfrm>
                  <a:off x="2556" y="690"/>
                  <a:ext cx="452" cy="9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střední</a:t>
                  </a:r>
                </a:p>
                <a:p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střední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26" name="Rectangle 375"/>
                <p:cNvSpPr>
                  <a:spLocks noChangeArrowheads="1"/>
                </p:cNvSpPr>
                <p:nvPr/>
              </p:nvSpPr>
              <p:spPr bwMode="auto">
                <a:xfrm>
                  <a:off x="2513" y="690"/>
                  <a:ext cx="538" cy="95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1" name="Group 378"/>
              <p:cNvGrpSpPr>
                <a:grpSpLocks/>
              </p:cNvGrpSpPr>
              <p:nvPr/>
            </p:nvGrpSpPr>
            <p:grpSpPr bwMode="auto">
              <a:xfrm>
                <a:off x="0" y="1648"/>
                <a:ext cx="696" cy="690"/>
                <a:chOff x="0" y="1648"/>
                <a:chExt cx="696" cy="690"/>
              </a:xfrm>
            </p:grpSpPr>
            <p:sp>
              <p:nvSpPr>
                <p:cNvPr id="7323" name="Rectangle 313"/>
                <p:cNvSpPr>
                  <a:spLocks noChangeArrowheads="1"/>
                </p:cNvSpPr>
                <p:nvPr/>
              </p:nvSpPr>
              <p:spPr bwMode="auto">
                <a:xfrm>
                  <a:off x="43" y="1648"/>
                  <a:ext cx="610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24" name="Rectangle 377"/>
                <p:cNvSpPr>
                  <a:spLocks noChangeArrowheads="1"/>
                </p:cNvSpPr>
                <p:nvPr/>
              </p:nvSpPr>
              <p:spPr bwMode="auto">
                <a:xfrm>
                  <a:off x="0" y="1648"/>
                  <a:ext cx="696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2" name="Group 380"/>
              <p:cNvGrpSpPr>
                <a:grpSpLocks/>
              </p:cNvGrpSpPr>
              <p:nvPr/>
            </p:nvGrpSpPr>
            <p:grpSpPr bwMode="auto">
              <a:xfrm>
                <a:off x="696" y="1648"/>
                <a:ext cx="994" cy="690"/>
                <a:chOff x="696" y="1648"/>
                <a:chExt cx="994" cy="690"/>
              </a:xfrm>
            </p:grpSpPr>
            <p:sp>
              <p:nvSpPr>
                <p:cNvPr id="7321" name="Rectangle 314"/>
                <p:cNvSpPr>
                  <a:spLocks noChangeArrowheads="1"/>
                </p:cNvSpPr>
                <p:nvPr/>
              </p:nvSpPr>
              <p:spPr bwMode="auto">
                <a:xfrm>
                  <a:off x="739" y="1648"/>
                  <a:ext cx="908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alkeny (=CH</a:t>
                  </a:r>
                  <a:r>
                    <a:rPr lang="en-GB" altLang="en-US" sz="14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22" name="Rectangle 379"/>
                <p:cNvSpPr>
                  <a:spLocks noChangeArrowheads="1"/>
                </p:cNvSpPr>
                <p:nvPr/>
              </p:nvSpPr>
              <p:spPr bwMode="auto">
                <a:xfrm>
                  <a:off x="696" y="1648"/>
                  <a:ext cx="994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3" name="Group 382"/>
              <p:cNvGrpSpPr>
                <a:grpSpLocks/>
              </p:cNvGrpSpPr>
              <p:nvPr/>
            </p:nvGrpSpPr>
            <p:grpSpPr bwMode="auto">
              <a:xfrm>
                <a:off x="1690" y="1648"/>
                <a:ext cx="823" cy="690"/>
                <a:chOff x="1690" y="1648"/>
                <a:chExt cx="823" cy="690"/>
              </a:xfrm>
            </p:grpSpPr>
            <p:sp>
              <p:nvSpPr>
                <p:cNvPr id="7319" name="Rectangle 315"/>
                <p:cNvSpPr>
                  <a:spLocks noChangeArrowheads="1"/>
                </p:cNvSpPr>
                <p:nvPr/>
              </p:nvSpPr>
              <p:spPr bwMode="auto">
                <a:xfrm>
                  <a:off x="1733" y="1648"/>
                  <a:ext cx="737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3095-3010</a:t>
                  </a:r>
                </a:p>
                <a:p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1000-700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20" name="Rectangle 381"/>
                <p:cNvSpPr>
                  <a:spLocks noChangeArrowheads="1"/>
                </p:cNvSpPr>
                <p:nvPr/>
              </p:nvSpPr>
              <p:spPr bwMode="auto">
                <a:xfrm>
                  <a:off x="1690" y="1648"/>
                  <a:ext cx="823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4" name="Group 384"/>
              <p:cNvGrpSpPr>
                <a:grpSpLocks/>
              </p:cNvGrpSpPr>
              <p:nvPr/>
            </p:nvGrpSpPr>
            <p:grpSpPr bwMode="auto">
              <a:xfrm>
                <a:off x="2513" y="1648"/>
                <a:ext cx="538" cy="690"/>
                <a:chOff x="2513" y="1648"/>
                <a:chExt cx="538" cy="690"/>
              </a:xfrm>
            </p:grpSpPr>
            <p:sp>
              <p:nvSpPr>
                <p:cNvPr id="7317" name="Rectangle 316"/>
                <p:cNvSpPr>
                  <a:spLocks noChangeArrowheads="1"/>
                </p:cNvSpPr>
                <p:nvPr/>
              </p:nvSpPr>
              <p:spPr bwMode="auto">
                <a:xfrm>
                  <a:off x="2556" y="1648"/>
                  <a:ext cx="452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střední</a:t>
                  </a:r>
                </a:p>
                <a:p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18" name="Rectangle 383"/>
                <p:cNvSpPr>
                  <a:spLocks noChangeArrowheads="1"/>
                </p:cNvSpPr>
                <p:nvPr/>
              </p:nvSpPr>
              <p:spPr bwMode="auto">
                <a:xfrm>
                  <a:off x="2513" y="1648"/>
                  <a:ext cx="538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5" name="Group 386"/>
              <p:cNvGrpSpPr>
                <a:grpSpLocks/>
              </p:cNvGrpSpPr>
              <p:nvPr/>
            </p:nvGrpSpPr>
            <p:grpSpPr bwMode="auto">
              <a:xfrm>
                <a:off x="0" y="2338"/>
                <a:ext cx="696" cy="422"/>
                <a:chOff x="0" y="2338"/>
                <a:chExt cx="696" cy="422"/>
              </a:xfrm>
            </p:grpSpPr>
            <p:sp>
              <p:nvSpPr>
                <p:cNvPr id="7315" name="Rectangle 317"/>
                <p:cNvSpPr>
                  <a:spLocks noChangeArrowheads="1"/>
                </p:cNvSpPr>
                <p:nvPr/>
              </p:nvSpPr>
              <p:spPr bwMode="auto">
                <a:xfrm>
                  <a:off x="43" y="2338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16" name="Rectangle 385"/>
                <p:cNvSpPr>
                  <a:spLocks noChangeArrowheads="1"/>
                </p:cNvSpPr>
                <p:nvPr/>
              </p:nvSpPr>
              <p:spPr bwMode="auto">
                <a:xfrm>
                  <a:off x="0" y="2338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6" name="Group 388"/>
              <p:cNvGrpSpPr>
                <a:grpSpLocks/>
              </p:cNvGrpSpPr>
              <p:nvPr/>
            </p:nvGrpSpPr>
            <p:grpSpPr bwMode="auto">
              <a:xfrm>
                <a:off x="696" y="2338"/>
                <a:ext cx="994" cy="422"/>
                <a:chOff x="696" y="2338"/>
                <a:chExt cx="994" cy="422"/>
              </a:xfrm>
            </p:grpSpPr>
            <p:sp>
              <p:nvSpPr>
                <p:cNvPr id="7313" name="Rectangle 318"/>
                <p:cNvSpPr>
                  <a:spLocks noChangeArrowheads="1"/>
                </p:cNvSpPr>
                <p:nvPr/>
              </p:nvSpPr>
              <p:spPr bwMode="auto">
                <a:xfrm>
                  <a:off x="739" y="2338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aldehydy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14" name="Rectangle 387"/>
                <p:cNvSpPr>
                  <a:spLocks noChangeArrowheads="1"/>
                </p:cNvSpPr>
                <p:nvPr/>
              </p:nvSpPr>
              <p:spPr bwMode="auto">
                <a:xfrm>
                  <a:off x="696" y="2338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7" name="Group 390"/>
              <p:cNvGrpSpPr>
                <a:grpSpLocks/>
              </p:cNvGrpSpPr>
              <p:nvPr/>
            </p:nvGrpSpPr>
            <p:grpSpPr bwMode="auto">
              <a:xfrm>
                <a:off x="1690" y="2338"/>
                <a:ext cx="823" cy="422"/>
                <a:chOff x="1690" y="2338"/>
                <a:chExt cx="823" cy="422"/>
              </a:xfrm>
            </p:grpSpPr>
            <p:sp>
              <p:nvSpPr>
                <p:cNvPr id="7311" name="Rectangle 319"/>
                <p:cNvSpPr>
                  <a:spLocks noChangeArrowheads="1"/>
                </p:cNvSpPr>
                <p:nvPr/>
              </p:nvSpPr>
              <p:spPr bwMode="auto">
                <a:xfrm>
                  <a:off x="1733" y="2338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2850-2700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12" name="Rectangle 389"/>
                <p:cNvSpPr>
                  <a:spLocks noChangeArrowheads="1"/>
                </p:cNvSpPr>
                <p:nvPr/>
              </p:nvSpPr>
              <p:spPr bwMode="auto">
                <a:xfrm>
                  <a:off x="1690" y="2338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8" name="Group 392"/>
              <p:cNvGrpSpPr>
                <a:grpSpLocks/>
              </p:cNvGrpSpPr>
              <p:nvPr/>
            </p:nvGrpSpPr>
            <p:grpSpPr bwMode="auto">
              <a:xfrm>
                <a:off x="2513" y="2338"/>
                <a:ext cx="538" cy="422"/>
                <a:chOff x="2513" y="2338"/>
                <a:chExt cx="538" cy="422"/>
              </a:xfrm>
            </p:grpSpPr>
            <p:sp>
              <p:nvSpPr>
                <p:cNvPr id="7309" name="Rectangle 320"/>
                <p:cNvSpPr>
                  <a:spLocks noChangeArrowheads="1"/>
                </p:cNvSpPr>
                <p:nvPr/>
              </p:nvSpPr>
              <p:spPr bwMode="auto">
                <a:xfrm>
                  <a:off x="2556" y="2338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slabá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10" name="Rectangle 391"/>
                <p:cNvSpPr>
                  <a:spLocks noChangeArrowheads="1"/>
                </p:cNvSpPr>
                <p:nvPr/>
              </p:nvSpPr>
              <p:spPr bwMode="auto">
                <a:xfrm>
                  <a:off x="2513" y="2338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89" name="Group 394"/>
              <p:cNvGrpSpPr>
                <a:grpSpLocks/>
              </p:cNvGrpSpPr>
              <p:nvPr/>
            </p:nvGrpSpPr>
            <p:grpSpPr bwMode="auto">
              <a:xfrm>
                <a:off x="0" y="2760"/>
                <a:ext cx="696" cy="690"/>
                <a:chOff x="0" y="2760"/>
                <a:chExt cx="696" cy="690"/>
              </a:xfrm>
            </p:grpSpPr>
            <p:sp>
              <p:nvSpPr>
                <p:cNvPr id="7307" name="Rectangle 321"/>
                <p:cNvSpPr>
                  <a:spLocks noChangeArrowheads="1"/>
                </p:cNvSpPr>
                <p:nvPr/>
              </p:nvSpPr>
              <p:spPr bwMode="auto">
                <a:xfrm>
                  <a:off x="43" y="2760"/>
                  <a:ext cx="610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08" name="Rectangle 393"/>
                <p:cNvSpPr>
                  <a:spLocks noChangeArrowheads="1"/>
                </p:cNvSpPr>
                <p:nvPr/>
              </p:nvSpPr>
              <p:spPr bwMode="auto">
                <a:xfrm>
                  <a:off x="0" y="2760"/>
                  <a:ext cx="696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0" name="Group 396"/>
              <p:cNvGrpSpPr>
                <a:grpSpLocks/>
              </p:cNvGrpSpPr>
              <p:nvPr/>
            </p:nvGrpSpPr>
            <p:grpSpPr bwMode="auto">
              <a:xfrm>
                <a:off x="696" y="2760"/>
                <a:ext cx="994" cy="690"/>
                <a:chOff x="696" y="2760"/>
                <a:chExt cx="994" cy="690"/>
              </a:xfrm>
            </p:grpSpPr>
            <p:sp>
              <p:nvSpPr>
                <p:cNvPr id="7305" name="Rectangle 322"/>
                <p:cNvSpPr>
                  <a:spLocks noChangeArrowheads="1"/>
                </p:cNvSpPr>
                <p:nvPr/>
              </p:nvSpPr>
              <p:spPr bwMode="auto">
                <a:xfrm>
                  <a:off x="739" y="2760"/>
                  <a:ext cx="908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na benzenovém kruhu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06" name="Rectangle 395"/>
                <p:cNvSpPr>
                  <a:spLocks noChangeArrowheads="1"/>
                </p:cNvSpPr>
                <p:nvPr/>
              </p:nvSpPr>
              <p:spPr bwMode="auto">
                <a:xfrm>
                  <a:off x="696" y="2760"/>
                  <a:ext cx="994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1" name="Group 398"/>
              <p:cNvGrpSpPr>
                <a:grpSpLocks/>
              </p:cNvGrpSpPr>
              <p:nvPr/>
            </p:nvGrpSpPr>
            <p:grpSpPr bwMode="auto">
              <a:xfrm>
                <a:off x="1690" y="2760"/>
                <a:ext cx="823" cy="690"/>
                <a:chOff x="1690" y="2760"/>
                <a:chExt cx="823" cy="690"/>
              </a:xfrm>
            </p:grpSpPr>
            <p:sp>
              <p:nvSpPr>
                <p:cNvPr id="7303" name="Rectangle 323"/>
                <p:cNvSpPr>
                  <a:spLocks noChangeArrowheads="1"/>
                </p:cNvSpPr>
                <p:nvPr/>
              </p:nvSpPr>
              <p:spPr bwMode="auto">
                <a:xfrm>
                  <a:off x="1733" y="2760"/>
                  <a:ext cx="737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900-650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04" name="Rectangle 397"/>
                <p:cNvSpPr>
                  <a:spLocks noChangeArrowheads="1"/>
                </p:cNvSpPr>
                <p:nvPr/>
              </p:nvSpPr>
              <p:spPr bwMode="auto">
                <a:xfrm>
                  <a:off x="1690" y="2760"/>
                  <a:ext cx="823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2" name="Group 400"/>
              <p:cNvGrpSpPr>
                <a:grpSpLocks/>
              </p:cNvGrpSpPr>
              <p:nvPr/>
            </p:nvGrpSpPr>
            <p:grpSpPr bwMode="auto">
              <a:xfrm>
                <a:off x="2513" y="2760"/>
                <a:ext cx="538" cy="690"/>
                <a:chOff x="2513" y="2760"/>
                <a:chExt cx="538" cy="690"/>
              </a:xfrm>
            </p:grpSpPr>
            <p:sp>
              <p:nvSpPr>
                <p:cNvPr id="7301" name="Rectangle 324"/>
                <p:cNvSpPr>
                  <a:spLocks noChangeArrowheads="1"/>
                </p:cNvSpPr>
                <p:nvPr/>
              </p:nvSpPr>
              <p:spPr bwMode="auto">
                <a:xfrm>
                  <a:off x="2556" y="2760"/>
                  <a:ext cx="452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02" name="Rectangle 399"/>
                <p:cNvSpPr>
                  <a:spLocks noChangeArrowheads="1"/>
                </p:cNvSpPr>
                <p:nvPr/>
              </p:nvSpPr>
              <p:spPr bwMode="auto">
                <a:xfrm>
                  <a:off x="2513" y="2760"/>
                  <a:ext cx="538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3" name="Group 402"/>
              <p:cNvGrpSpPr>
                <a:grpSpLocks/>
              </p:cNvGrpSpPr>
              <p:nvPr/>
            </p:nvGrpSpPr>
            <p:grpSpPr bwMode="auto">
              <a:xfrm>
                <a:off x="0" y="3450"/>
                <a:ext cx="696" cy="422"/>
                <a:chOff x="0" y="3450"/>
                <a:chExt cx="696" cy="422"/>
              </a:xfrm>
            </p:grpSpPr>
            <p:sp>
              <p:nvSpPr>
                <p:cNvPr id="7299" name="Rectangle 325"/>
                <p:cNvSpPr>
                  <a:spLocks noChangeArrowheads="1"/>
                </p:cNvSpPr>
                <p:nvPr/>
              </p:nvSpPr>
              <p:spPr bwMode="auto">
                <a:xfrm>
                  <a:off x="43" y="3450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C-C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300" name="Rectangle 401"/>
                <p:cNvSpPr>
                  <a:spLocks noChangeArrowheads="1"/>
                </p:cNvSpPr>
                <p:nvPr/>
              </p:nvSpPr>
              <p:spPr bwMode="auto">
                <a:xfrm>
                  <a:off x="0" y="3450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4" name="Group 404"/>
              <p:cNvGrpSpPr>
                <a:grpSpLocks/>
              </p:cNvGrpSpPr>
              <p:nvPr/>
            </p:nvGrpSpPr>
            <p:grpSpPr bwMode="auto">
              <a:xfrm>
                <a:off x="696" y="3450"/>
                <a:ext cx="994" cy="422"/>
                <a:chOff x="696" y="3450"/>
                <a:chExt cx="994" cy="422"/>
              </a:xfrm>
            </p:grpSpPr>
            <p:sp>
              <p:nvSpPr>
                <p:cNvPr id="7297" name="Rectangle 326"/>
                <p:cNvSpPr>
                  <a:spLocks noChangeArrowheads="1"/>
                </p:cNvSpPr>
                <p:nvPr/>
              </p:nvSpPr>
              <p:spPr bwMode="auto">
                <a:xfrm>
                  <a:off x="739" y="3450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alkany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98" name="Rectangle 403"/>
                <p:cNvSpPr>
                  <a:spLocks noChangeArrowheads="1"/>
                </p:cNvSpPr>
                <p:nvPr/>
              </p:nvSpPr>
              <p:spPr bwMode="auto">
                <a:xfrm>
                  <a:off x="696" y="3450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5" name="Group 406"/>
              <p:cNvGrpSpPr>
                <a:grpSpLocks/>
              </p:cNvGrpSpPr>
              <p:nvPr/>
            </p:nvGrpSpPr>
            <p:grpSpPr bwMode="auto">
              <a:xfrm>
                <a:off x="1690" y="3450"/>
                <a:ext cx="823" cy="422"/>
                <a:chOff x="1690" y="3450"/>
                <a:chExt cx="823" cy="422"/>
              </a:xfrm>
            </p:grpSpPr>
            <p:sp>
              <p:nvSpPr>
                <p:cNvPr id="7295" name="Rectangle 327"/>
                <p:cNvSpPr>
                  <a:spLocks noChangeArrowheads="1"/>
                </p:cNvSpPr>
                <p:nvPr/>
              </p:nvSpPr>
              <p:spPr bwMode="auto">
                <a:xfrm>
                  <a:off x="1733" y="3450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1200-700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96" name="Rectangle 405"/>
                <p:cNvSpPr>
                  <a:spLocks noChangeArrowheads="1"/>
                </p:cNvSpPr>
                <p:nvPr/>
              </p:nvSpPr>
              <p:spPr bwMode="auto">
                <a:xfrm>
                  <a:off x="1690" y="3450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6" name="Group 408"/>
              <p:cNvGrpSpPr>
                <a:grpSpLocks/>
              </p:cNvGrpSpPr>
              <p:nvPr/>
            </p:nvGrpSpPr>
            <p:grpSpPr bwMode="auto">
              <a:xfrm>
                <a:off x="2513" y="3450"/>
                <a:ext cx="538" cy="422"/>
                <a:chOff x="2513" y="3450"/>
                <a:chExt cx="538" cy="422"/>
              </a:xfrm>
            </p:grpSpPr>
            <p:sp>
              <p:nvSpPr>
                <p:cNvPr id="7293" name="Rectangle 328"/>
                <p:cNvSpPr>
                  <a:spLocks noChangeArrowheads="1"/>
                </p:cNvSpPr>
                <p:nvPr/>
              </p:nvSpPr>
              <p:spPr bwMode="auto">
                <a:xfrm>
                  <a:off x="2556" y="3450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slabá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94" name="Rectangle 407"/>
                <p:cNvSpPr>
                  <a:spLocks noChangeArrowheads="1"/>
                </p:cNvSpPr>
                <p:nvPr/>
              </p:nvSpPr>
              <p:spPr bwMode="auto">
                <a:xfrm>
                  <a:off x="2513" y="3450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7" name="Group 410"/>
              <p:cNvGrpSpPr>
                <a:grpSpLocks/>
              </p:cNvGrpSpPr>
              <p:nvPr/>
            </p:nvGrpSpPr>
            <p:grpSpPr bwMode="auto">
              <a:xfrm>
                <a:off x="0" y="3872"/>
                <a:ext cx="696" cy="422"/>
                <a:chOff x="0" y="3872"/>
                <a:chExt cx="696" cy="422"/>
              </a:xfrm>
            </p:grpSpPr>
            <p:sp>
              <p:nvSpPr>
                <p:cNvPr id="7291" name="Rectangle 329"/>
                <p:cNvSpPr>
                  <a:spLocks noChangeArrowheads="1"/>
                </p:cNvSpPr>
                <p:nvPr/>
              </p:nvSpPr>
              <p:spPr bwMode="auto">
                <a:xfrm>
                  <a:off x="43" y="3872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C=C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92" name="Rectangle 409"/>
                <p:cNvSpPr>
                  <a:spLocks noChangeArrowheads="1"/>
                </p:cNvSpPr>
                <p:nvPr/>
              </p:nvSpPr>
              <p:spPr bwMode="auto">
                <a:xfrm>
                  <a:off x="0" y="3872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8" name="Group 412"/>
              <p:cNvGrpSpPr>
                <a:grpSpLocks/>
              </p:cNvGrpSpPr>
              <p:nvPr/>
            </p:nvGrpSpPr>
            <p:grpSpPr bwMode="auto">
              <a:xfrm>
                <a:off x="696" y="3872"/>
                <a:ext cx="994" cy="422"/>
                <a:chOff x="696" y="3872"/>
                <a:chExt cx="994" cy="422"/>
              </a:xfrm>
            </p:grpSpPr>
            <p:sp>
              <p:nvSpPr>
                <p:cNvPr id="7289" name="Rectangle 330"/>
                <p:cNvSpPr>
                  <a:spLocks noChangeArrowheads="1"/>
                </p:cNvSpPr>
                <p:nvPr/>
              </p:nvSpPr>
              <p:spPr bwMode="auto">
                <a:xfrm>
                  <a:off x="739" y="3872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alkeny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90" name="Rectangle 411"/>
                <p:cNvSpPr>
                  <a:spLocks noChangeArrowheads="1"/>
                </p:cNvSpPr>
                <p:nvPr/>
              </p:nvSpPr>
              <p:spPr bwMode="auto">
                <a:xfrm>
                  <a:off x="696" y="3872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199" name="Group 414"/>
              <p:cNvGrpSpPr>
                <a:grpSpLocks/>
              </p:cNvGrpSpPr>
              <p:nvPr/>
            </p:nvGrpSpPr>
            <p:grpSpPr bwMode="auto">
              <a:xfrm>
                <a:off x="1690" y="3872"/>
                <a:ext cx="823" cy="422"/>
                <a:chOff x="1690" y="3872"/>
                <a:chExt cx="823" cy="422"/>
              </a:xfrm>
            </p:grpSpPr>
            <p:sp>
              <p:nvSpPr>
                <p:cNvPr id="7287" name="Rectangle 331"/>
                <p:cNvSpPr>
                  <a:spLocks noChangeArrowheads="1"/>
                </p:cNvSpPr>
                <p:nvPr/>
              </p:nvSpPr>
              <p:spPr bwMode="auto">
                <a:xfrm>
                  <a:off x="1733" y="3872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1680-1620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88" name="Rectangle 413"/>
                <p:cNvSpPr>
                  <a:spLocks noChangeArrowheads="1"/>
                </p:cNvSpPr>
                <p:nvPr/>
              </p:nvSpPr>
              <p:spPr bwMode="auto">
                <a:xfrm>
                  <a:off x="1690" y="3872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0" name="Group 416"/>
              <p:cNvGrpSpPr>
                <a:grpSpLocks/>
              </p:cNvGrpSpPr>
              <p:nvPr/>
            </p:nvGrpSpPr>
            <p:grpSpPr bwMode="auto">
              <a:xfrm>
                <a:off x="2513" y="3872"/>
                <a:ext cx="538" cy="422"/>
                <a:chOff x="2513" y="3872"/>
                <a:chExt cx="538" cy="422"/>
              </a:xfrm>
            </p:grpSpPr>
            <p:sp>
              <p:nvSpPr>
                <p:cNvPr id="7285" name="Rectangle 332"/>
                <p:cNvSpPr>
                  <a:spLocks noChangeArrowheads="1"/>
                </p:cNvSpPr>
                <p:nvPr/>
              </p:nvSpPr>
              <p:spPr bwMode="auto">
                <a:xfrm>
                  <a:off x="2556" y="3872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variab.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86" name="Rectangle 415"/>
                <p:cNvSpPr>
                  <a:spLocks noChangeArrowheads="1"/>
                </p:cNvSpPr>
                <p:nvPr/>
              </p:nvSpPr>
              <p:spPr bwMode="auto">
                <a:xfrm>
                  <a:off x="2513" y="3872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1" name="Group 418"/>
              <p:cNvGrpSpPr>
                <a:grpSpLocks/>
              </p:cNvGrpSpPr>
              <p:nvPr/>
            </p:nvGrpSpPr>
            <p:grpSpPr bwMode="auto">
              <a:xfrm>
                <a:off x="0" y="4294"/>
                <a:ext cx="696" cy="422"/>
                <a:chOff x="0" y="4294"/>
                <a:chExt cx="696" cy="422"/>
              </a:xfrm>
            </p:grpSpPr>
            <p:sp>
              <p:nvSpPr>
                <p:cNvPr id="7283" name="Rectangle 333"/>
                <p:cNvSpPr>
                  <a:spLocks noChangeArrowheads="1"/>
                </p:cNvSpPr>
                <p:nvPr/>
              </p:nvSpPr>
              <p:spPr bwMode="auto">
                <a:xfrm>
                  <a:off x="43" y="4294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</a:t>
                  </a:r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  <a:p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7284" name="Rectangle 417"/>
                <p:cNvSpPr>
                  <a:spLocks noChangeArrowheads="1"/>
                </p:cNvSpPr>
                <p:nvPr/>
              </p:nvSpPr>
              <p:spPr bwMode="auto">
                <a:xfrm>
                  <a:off x="0" y="4294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2" name="Group 420"/>
              <p:cNvGrpSpPr>
                <a:grpSpLocks/>
              </p:cNvGrpSpPr>
              <p:nvPr/>
            </p:nvGrpSpPr>
            <p:grpSpPr bwMode="auto">
              <a:xfrm>
                <a:off x="696" y="4294"/>
                <a:ext cx="994" cy="422"/>
                <a:chOff x="696" y="4294"/>
                <a:chExt cx="994" cy="422"/>
              </a:xfrm>
            </p:grpSpPr>
            <p:sp>
              <p:nvSpPr>
                <p:cNvPr id="7281" name="Rectangle 334"/>
                <p:cNvSpPr>
                  <a:spLocks noChangeArrowheads="1"/>
                </p:cNvSpPr>
                <p:nvPr/>
              </p:nvSpPr>
              <p:spPr bwMode="auto">
                <a:xfrm>
                  <a:off x="739" y="4294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alkiny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82" name="Rectangle 419"/>
                <p:cNvSpPr>
                  <a:spLocks noChangeArrowheads="1"/>
                </p:cNvSpPr>
                <p:nvPr/>
              </p:nvSpPr>
              <p:spPr bwMode="auto">
                <a:xfrm>
                  <a:off x="696" y="4294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3" name="Group 422"/>
              <p:cNvGrpSpPr>
                <a:grpSpLocks/>
              </p:cNvGrpSpPr>
              <p:nvPr/>
            </p:nvGrpSpPr>
            <p:grpSpPr bwMode="auto">
              <a:xfrm>
                <a:off x="1690" y="4294"/>
                <a:ext cx="823" cy="422"/>
                <a:chOff x="1690" y="4294"/>
                <a:chExt cx="823" cy="422"/>
              </a:xfrm>
            </p:grpSpPr>
            <p:sp>
              <p:nvSpPr>
                <p:cNvPr id="7279" name="Rectangle 335"/>
                <p:cNvSpPr>
                  <a:spLocks noChangeArrowheads="1"/>
                </p:cNvSpPr>
                <p:nvPr/>
              </p:nvSpPr>
              <p:spPr bwMode="auto">
                <a:xfrm>
                  <a:off x="1733" y="4294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2260-2100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80" name="Rectangle 421"/>
                <p:cNvSpPr>
                  <a:spLocks noChangeArrowheads="1"/>
                </p:cNvSpPr>
                <p:nvPr/>
              </p:nvSpPr>
              <p:spPr bwMode="auto">
                <a:xfrm>
                  <a:off x="1690" y="4294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4" name="Group 424"/>
              <p:cNvGrpSpPr>
                <a:grpSpLocks/>
              </p:cNvGrpSpPr>
              <p:nvPr/>
            </p:nvGrpSpPr>
            <p:grpSpPr bwMode="auto">
              <a:xfrm>
                <a:off x="2513" y="4294"/>
                <a:ext cx="538" cy="422"/>
                <a:chOff x="2513" y="4294"/>
                <a:chExt cx="538" cy="422"/>
              </a:xfrm>
            </p:grpSpPr>
            <p:sp>
              <p:nvSpPr>
                <p:cNvPr id="7277" name="Rectangle 336"/>
                <p:cNvSpPr>
                  <a:spLocks noChangeArrowheads="1"/>
                </p:cNvSpPr>
                <p:nvPr/>
              </p:nvSpPr>
              <p:spPr bwMode="auto">
                <a:xfrm>
                  <a:off x="2556" y="4294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variab.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78" name="Rectangle 423"/>
                <p:cNvSpPr>
                  <a:spLocks noChangeArrowheads="1"/>
                </p:cNvSpPr>
                <p:nvPr/>
              </p:nvSpPr>
              <p:spPr bwMode="auto">
                <a:xfrm>
                  <a:off x="2513" y="4294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5" name="Group 426"/>
              <p:cNvGrpSpPr>
                <a:grpSpLocks/>
              </p:cNvGrpSpPr>
              <p:nvPr/>
            </p:nvGrpSpPr>
            <p:grpSpPr bwMode="auto">
              <a:xfrm>
                <a:off x="0" y="4716"/>
                <a:ext cx="696" cy="556"/>
                <a:chOff x="0" y="4716"/>
                <a:chExt cx="696" cy="556"/>
              </a:xfrm>
            </p:grpSpPr>
            <p:sp>
              <p:nvSpPr>
                <p:cNvPr id="7275" name="Rectangle 337"/>
                <p:cNvSpPr>
                  <a:spLocks noChangeArrowheads="1"/>
                </p:cNvSpPr>
                <p:nvPr/>
              </p:nvSpPr>
              <p:spPr bwMode="auto">
                <a:xfrm>
                  <a:off x="43" y="4716"/>
                  <a:ext cx="610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C=C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76" name="Rectangle 425"/>
                <p:cNvSpPr>
                  <a:spLocks noChangeArrowheads="1"/>
                </p:cNvSpPr>
                <p:nvPr/>
              </p:nvSpPr>
              <p:spPr bwMode="auto">
                <a:xfrm>
                  <a:off x="0" y="4716"/>
                  <a:ext cx="696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6" name="Group 428"/>
              <p:cNvGrpSpPr>
                <a:grpSpLocks/>
              </p:cNvGrpSpPr>
              <p:nvPr/>
            </p:nvGrpSpPr>
            <p:grpSpPr bwMode="auto">
              <a:xfrm>
                <a:off x="696" y="4716"/>
                <a:ext cx="994" cy="556"/>
                <a:chOff x="696" y="4716"/>
                <a:chExt cx="994" cy="556"/>
              </a:xfrm>
            </p:grpSpPr>
            <p:sp>
              <p:nvSpPr>
                <p:cNvPr id="7273" name="Rectangle 338"/>
                <p:cNvSpPr>
                  <a:spLocks noChangeArrowheads="1"/>
                </p:cNvSpPr>
                <p:nvPr/>
              </p:nvSpPr>
              <p:spPr bwMode="auto">
                <a:xfrm>
                  <a:off x="739" y="4716"/>
                  <a:ext cx="908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aromáty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74" name="Rectangle 427"/>
                <p:cNvSpPr>
                  <a:spLocks noChangeArrowheads="1"/>
                </p:cNvSpPr>
                <p:nvPr/>
              </p:nvSpPr>
              <p:spPr bwMode="auto">
                <a:xfrm>
                  <a:off x="696" y="4716"/>
                  <a:ext cx="994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7" name="Group 430"/>
              <p:cNvGrpSpPr>
                <a:grpSpLocks/>
              </p:cNvGrpSpPr>
              <p:nvPr/>
            </p:nvGrpSpPr>
            <p:grpSpPr bwMode="auto">
              <a:xfrm>
                <a:off x="1690" y="4716"/>
                <a:ext cx="823" cy="556"/>
                <a:chOff x="1690" y="4716"/>
                <a:chExt cx="823" cy="556"/>
              </a:xfrm>
            </p:grpSpPr>
            <p:sp>
              <p:nvSpPr>
                <p:cNvPr id="7271" name="Rectangle 339"/>
                <p:cNvSpPr>
                  <a:spLocks noChangeArrowheads="1"/>
                </p:cNvSpPr>
                <p:nvPr/>
              </p:nvSpPr>
              <p:spPr bwMode="auto">
                <a:xfrm>
                  <a:off x="1733" y="4716"/>
                  <a:ext cx="737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1670-1450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72" name="Rectangle 429"/>
                <p:cNvSpPr>
                  <a:spLocks noChangeArrowheads="1"/>
                </p:cNvSpPr>
                <p:nvPr/>
              </p:nvSpPr>
              <p:spPr bwMode="auto">
                <a:xfrm>
                  <a:off x="1690" y="4716"/>
                  <a:ext cx="823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8" name="Group 432"/>
              <p:cNvGrpSpPr>
                <a:grpSpLocks/>
              </p:cNvGrpSpPr>
              <p:nvPr/>
            </p:nvGrpSpPr>
            <p:grpSpPr bwMode="auto">
              <a:xfrm>
                <a:off x="2513" y="4716"/>
                <a:ext cx="538" cy="556"/>
                <a:chOff x="2513" y="4716"/>
                <a:chExt cx="538" cy="556"/>
              </a:xfrm>
            </p:grpSpPr>
            <p:sp>
              <p:nvSpPr>
                <p:cNvPr id="7269" name="Rectangle 340"/>
                <p:cNvSpPr>
                  <a:spLocks noChangeArrowheads="1"/>
                </p:cNvSpPr>
                <p:nvPr/>
              </p:nvSpPr>
              <p:spPr bwMode="auto">
                <a:xfrm>
                  <a:off x="2556" y="4716"/>
                  <a:ext cx="452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střední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70" name="Rectangle 431"/>
                <p:cNvSpPr>
                  <a:spLocks noChangeArrowheads="1"/>
                </p:cNvSpPr>
                <p:nvPr/>
              </p:nvSpPr>
              <p:spPr bwMode="auto">
                <a:xfrm>
                  <a:off x="2513" y="4716"/>
                  <a:ext cx="538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09" name="Group 434"/>
              <p:cNvGrpSpPr>
                <a:grpSpLocks/>
              </p:cNvGrpSpPr>
              <p:nvPr/>
            </p:nvGrpSpPr>
            <p:grpSpPr bwMode="auto">
              <a:xfrm>
                <a:off x="0" y="5272"/>
                <a:ext cx="696" cy="422"/>
                <a:chOff x="0" y="5272"/>
                <a:chExt cx="696" cy="422"/>
              </a:xfrm>
            </p:grpSpPr>
            <p:sp>
              <p:nvSpPr>
                <p:cNvPr id="7267" name="Rectangle 341"/>
                <p:cNvSpPr>
                  <a:spLocks noChangeArrowheads="1"/>
                </p:cNvSpPr>
                <p:nvPr/>
              </p:nvSpPr>
              <p:spPr bwMode="auto">
                <a:xfrm>
                  <a:off x="43" y="5272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C=O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68" name="Rectangle 433"/>
                <p:cNvSpPr>
                  <a:spLocks noChangeArrowheads="1"/>
                </p:cNvSpPr>
                <p:nvPr/>
              </p:nvSpPr>
              <p:spPr bwMode="auto">
                <a:xfrm>
                  <a:off x="0" y="5272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0" name="Group 436"/>
              <p:cNvGrpSpPr>
                <a:grpSpLocks/>
              </p:cNvGrpSpPr>
              <p:nvPr/>
            </p:nvGrpSpPr>
            <p:grpSpPr bwMode="auto">
              <a:xfrm>
                <a:off x="696" y="5272"/>
                <a:ext cx="994" cy="422"/>
                <a:chOff x="696" y="5272"/>
                <a:chExt cx="994" cy="422"/>
              </a:xfrm>
            </p:grpSpPr>
            <p:sp>
              <p:nvSpPr>
                <p:cNvPr id="7265" name="Rectangle 342"/>
                <p:cNvSpPr>
                  <a:spLocks noChangeArrowheads="1"/>
                </p:cNvSpPr>
                <p:nvPr/>
              </p:nvSpPr>
              <p:spPr bwMode="auto">
                <a:xfrm>
                  <a:off x="739" y="5272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amidy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66" name="Rectangle 435"/>
                <p:cNvSpPr>
                  <a:spLocks noChangeArrowheads="1"/>
                </p:cNvSpPr>
                <p:nvPr/>
              </p:nvSpPr>
              <p:spPr bwMode="auto">
                <a:xfrm>
                  <a:off x="696" y="5272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1" name="Group 438"/>
              <p:cNvGrpSpPr>
                <a:grpSpLocks/>
              </p:cNvGrpSpPr>
              <p:nvPr/>
            </p:nvGrpSpPr>
            <p:grpSpPr bwMode="auto">
              <a:xfrm>
                <a:off x="1690" y="5272"/>
                <a:ext cx="823" cy="422"/>
                <a:chOff x="1690" y="5272"/>
                <a:chExt cx="823" cy="422"/>
              </a:xfrm>
            </p:grpSpPr>
            <p:sp>
              <p:nvSpPr>
                <p:cNvPr id="7263" name="Rectangle 343"/>
                <p:cNvSpPr>
                  <a:spLocks noChangeArrowheads="1"/>
                </p:cNvSpPr>
                <p:nvPr/>
              </p:nvSpPr>
              <p:spPr bwMode="auto">
                <a:xfrm>
                  <a:off x="1733" y="5272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~1650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64" name="Rectangle 437"/>
                <p:cNvSpPr>
                  <a:spLocks noChangeArrowheads="1"/>
                </p:cNvSpPr>
                <p:nvPr/>
              </p:nvSpPr>
              <p:spPr bwMode="auto">
                <a:xfrm>
                  <a:off x="1690" y="5272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2" name="Group 440"/>
              <p:cNvGrpSpPr>
                <a:grpSpLocks/>
              </p:cNvGrpSpPr>
              <p:nvPr/>
            </p:nvGrpSpPr>
            <p:grpSpPr bwMode="auto">
              <a:xfrm>
                <a:off x="2513" y="5272"/>
                <a:ext cx="538" cy="422"/>
                <a:chOff x="2513" y="5272"/>
                <a:chExt cx="538" cy="422"/>
              </a:xfrm>
            </p:grpSpPr>
            <p:sp>
              <p:nvSpPr>
                <p:cNvPr id="7261" name="Rectangle 344"/>
                <p:cNvSpPr>
                  <a:spLocks noChangeArrowheads="1"/>
                </p:cNvSpPr>
                <p:nvPr/>
              </p:nvSpPr>
              <p:spPr bwMode="auto">
                <a:xfrm>
                  <a:off x="2556" y="5272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62" name="Rectangle 439"/>
                <p:cNvSpPr>
                  <a:spLocks noChangeArrowheads="1"/>
                </p:cNvSpPr>
                <p:nvPr/>
              </p:nvSpPr>
              <p:spPr bwMode="auto">
                <a:xfrm>
                  <a:off x="2513" y="5272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3" name="Group 442"/>
              <p:cNvGrpSpPr>
                <a:grpSpLocks/>
              </p:cNvGrpSpPr>
              <p:nvPr/>
            </p:nvGrpSpPr>
            <p:grpSpPr bwMode="auto">
              <a:xfrm>
                <a:off x="0" y="5694"/>
                <a:ext cx="696" cy="556"/>
                <a:chOff x="0" y="5694"/>
                <a:chExt cx="696" cy="556"/>
              </a:xfrm>
            </p:grpSpPr>
            <p:sp>
              <p:nvSpPr>
                <p:cNvPr id="7259" name="Rectangle 345"/>
                <p:cNvSpPr>
                  <a:spLocks noChangeArrowheads="1"/>
                </p:cNvSpPr>
                <p:nvPr/>
              </p:nvSpPr>
              <p:spPr bwMode="auto">
                <a:xfrm>
                  <a:off x="43" y="5694"/>
                  <a:ext cx="610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60" name="Rectangle 441"/>
                <p:cNvSpPr>
                  <a:spLocks noChangeArrowheads="1"/>
                </p:cNvSpPr>
                <p:nvPr/>
              </p:nvSpPr>
              <p:spPr bwMode="auto">
                <a:xfrm>
                  <a:off x="0" y="5694"/>
                  <a:ext cx="696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4" name="Group 444"/>
              <p:cNvGrpSpPr>
                <a:grpSpLocks/>
              </p:cNvGrpSpPr>
              <p:nvPr/>
            </p:nvGrpSpPr>
            <p:grpSpPr bwMode="auto">
              <a:xfrm>
                <a:off x="696" y="5694"/>
                <a:ext cx="994" cy="556"/>
                <a:chOff x="696" y="5694"/>
                <a:chExt cx="994" cy="556"/>
              </a:xfrm>
            </p:grpSpPr>
            <p:sp>
              <p:nvSpPr>
                <p:cNvPr id="7257" name="Rectangle 346"/>
                <p:cNvSpPr>
                  <a:spLocks noChangeArrowheads="1"/>
                </p:cNvSpPr>
                <p:nvPr/>
              </p:nvSpPr>
              <p:spPr bwMode="auto">
                <a:xfrm>
                  <a:off x="739" y="5694"/>
                  <a:ext cx="908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karboxylové kyseliny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58" name="Rectangle 443"/>
                <p:cNvSpPr>
                  <a:spLocks noChangeArrowheads="1"/>
                </p:cNvSpPr>
                <p:nvPr/>
              </p:nvSpPr>
              <p:spPr bwMode="auto">
                <a:xfrm>
                  <a:off x="696" y="5694"/>
                  <a:ext cx="994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5" name="Group 446"/>
              <p:cNvGrpSpPr>
                <a:grpSpLocks/>
              </p:cNvGrpSpPr>
              <p:nvPr/>
            </p:nvGrpSpPr>
            <p:grpSpPr bwMode="auto">
              <a:xfrm>
                <a:off x="1690" y="5694"/>
                <a:ext cx="823" cy="556"/>
                <a:chOff x="1690" y="5694"/>
                <a:chExt cx="823" cy="556"/>
              </a:xfrm>
            </p:grpSpPr>
            <p:sp>
              <p:nvSpPr>
                <p:cNvPr id="7255" name="Rectangle 347"/>
                <p:cNvSpPr>
                  <a:spLocks noChangeArrowheads="1"/>
                </p:cNvSpPr>
                <p:nvPr/>
              </p:nvSpPr>
              <p:spPr bwMode="auto">
                <a:xfrm>
                  <a:off x="1733" y="5694"/>
                  <a:ext cx="737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~1710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56" name="Rectangle 445"/>
                <p:cNvSpPr>
                  <a:spLocks noChangeArrowheads="1"/>
                </p:cNvSpPr>
                <p:nvPr/>
              </p:nvSpPr>
              <p:spPr bwMode="auto">
                <a:xfrm>
                  <a:off x="1690" y="5694"/>
                  <a:ext cx="823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6" name="Group 448"/>
              <p:cNvGrpSpPr>
                <a:grpSpLocks/>
              </p:cNvGrpSpPr>
              <p:nvPr/>
            </p:nvGrpSpPr>
            <p:grpSpPr bwMode="auto">
              <a:xfrm>
                <a:off x="2513" y="5694"/>
                <a:ext cx="538" cy="556"/>
                <a:chOff x="2513" y="5694"/>
                <a:chExt cx="538" cy="556"/>
              </a:xfrm>
            </p:grpSpPr>
            <p:sp>
              <p:nvSpPr>
                <p:cNvPr id="7253" name="Rectangle 348"/>
                <p:cNvSpPr>
                  <a:spLocks noChangeArrowheads="1"/>
                </p:cNvSpPr>
                <p:nvPr/>
              </p:nvSpPr>
              <p:spPr bwMode="auto">
                <a:xfrm>
                  <a:off x="2556" y="5694"/>
                  <a:ext cx="452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54" name="Rectangle 447"/>
                <p:cNvSpPr>
                  <a:spLocks noChangeArrowheads="1"/>
                </p:cNvSpPr>
                <p:nvPr/>
              </p:nvSpPr>
              <p:spPr bwMode="auto">
                <a:xfrm>
                  <a:off x="2513" y="5694"/>
                  <a:ext cx="538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7" name="Group 450"/>
              <p:cNvGrpSpPr>
                <a:grpSpLocks/>
              </p:cNvGrpSpPr>
              <p:nvPr/>
            </p:nvGrpSpPr>
            <p:grpSpPr bwMode="auto">
              <a:xfrm>
                <a:off x="0" y="6250"/>
                <a:ext cx="696" cy="422"/>
                <a:chOff x="0" y="6250"/>
                <a:chExt cx="696" cy="422"/>
              </a:xfrm>
            </p:grpSpPr>
            <p:sp>
              <p:nvSpPr>
                <p:cNvPr id="7251" name="Rectangle 349"/>
                <p:cNvSpPr>
                  <a:spLocks noChangeArrowheads="1"/>
                </p:cNvSpPr>
                <p:nvPr/>
              </p:nvSpPr>
              <p:spPr bwMode="auto">
                <a:xfrm>
                  <a:off x="43" y="6250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52" name="Rectangle 449"/>
                <p:cNvSpPr>
                  <a:spLocks noChangeArrowheads="1"/>
                </p:cNvSpPr>
                <p:nvPr/>
              </p:nvSpPr>
              <p:spPr bwMode="auto">
                <a:xfrm>
                  <a:off x="0" y="6250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8" name="Group 452"/>
              <p:cNvGrpSpPr>
                <a:grpSpLocks/>
              </p:cNvGrpSpPr>
              <p:nvPr/>
            </p:nvGrpSpPr>
            <p:grpSpPr bwMode="auto">
              <a:xfrm>
                <a:off x="696" y="6250"/>
                <a:ext cx="994" cy="422"/>
                <a:chOff x="696" y="6250"/>
                <a:chExt cx="994" cy="422"/>
              </a:xfrm>
            </p:grpSpPr>
            <p:sp>
              <p:nvSpPr>
                <p:cNvPr id="7249" name="Rectangle 350"/>
                <p:cNvSpPr>
                  <a:spLocks noChangeArrowheads="1"/>
                </p:cNvSpPr>
                <p:nvPr/>
              </p:nvSpPr>
              <p:spPr bwMode="auto">
                <a:xfrm>
                  <a:off x="739" y="6250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ketony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50" name="Rectangle 451"/>
                <p:cNvSpPr>
                  <a:spLocks noChangeArrowheads="1"/>
                </p:cNvSpPr>
                <p:nvPr/>
              </p:nvSpPr>
              <p:spPr bwMode="auto">
                <a:xfrm>
                  <a:off x="696" y="6250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19" name="Group 454"/>
              <p:cNvGrpSpPr>
                <a:grpSpLocks/>
              </p:cNvGrpSpPr>
              <p:nvPr/>
            </p:nvGrpSpPr>
            <p:grpSpPr bwMode="auto">
              <a:xfrm>
                <a:off x="1690" y="6250"/>
                <a:ext cx="823" cy="422"/>
                <a:chOff x="1690" y="6250"/>
                <a:chExt cx="823" cy="422"/>
              </a:xfrm>
            </p:grpSpPr>
            <p:sp>
              <p:nvSpPr>
                <p:cNvPr id="7247" name="Rectangle 351"/>
                <p:cNvSpPr>
                  <a:spLocks noChangeArrowheads="1"/>
                </p:cNvSpPr>
                <p:nvPr/>
              </p:nvSpPr>
              <p:spPr bwMode="auto">
                <a:xfrm>
                  <a:off x="1733" y="6250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~1715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48" name="Rectangle 453"/>
                <p:cNvSpPr>
                  <a:spLocks noChangeArrowheads="1"/>
                </p:cNvSpPr>
                <p:nvPr/>
              </p:nvSpPr>
              <p:spPr bwMode="auto">
                <a:xfrm>
                  <a:off x="1690" y="6250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20" name="Group 456"/>
              <p:cNvGrpSpPr>
                <a:grpSpLocks/>
              </p:cNvGrpSpPr>
              <p:nvPr/>
            </p:nvGrpSpPr>
            <p:grpSpPr bwMode="auto">
              <a:xfrm>
                <a:off x="2513" y="6250"/>
                <a:ext cx="538" cy="422"/>
                <a:chOff x="2513" y="6250"/>
                <a:chExt cx="538" cy="422"/>
              </a:xfrm>
            </p:grpSpPr>
            <p:sp>
              <p:nvSpPr>
                <p:cNvPr id="7245" name="Rectangle 352"/>
                <p:cNvSpPr>
                  <a:spLocks noChangeArrowheads="1"/>
                </p:cNvSpPr>
                <p:nvPr/>
              </p:nvSpPr>
              <p:spPr bwMode="auto">
                <a:xfrm>
                  <a:off x="2556" y="6250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46" name="Rectangle 455"/>
                <p:cNvSpPr>
                  <a:spLocks noChangeArrowheads="1"/>
                </p:cNvSpPr>
                <p:nvPr/>
              </p:nvSpPr>
              <p:spPr bwMode="auto">
                <a:xfrm>
                  <a:off x="2513" y="6250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21" name="Group 458"/>
              <p:cNvGrpSpPr>
                <a:grpSpLocks/>
              </p:cNvGrpSpPr>
              <p:nvPr/>
            </p:nvGrpSpPr>
            <p:grpSpPr bwMode="auto">
              <a:xfrm>
                <a:off x="0" y="6672"/>
                <a:ext cx="696" cy="422"/>
                <a:chOff x="0" y="6672"/>
                <a:chExt cx="696" cy="422"/>
              </a:xfrm>
            </p:grpSpPr>
            <p:sp>
              <p:nvSpPr>
                <p:cNvPr id="7243" name="Rectangle 353"/>
                <p:cNvSpPr>
                  <a:spLocks noChangeArrowheads="1"/>
                </p:cNvSpPr>
                <p:nvPr/>
              </p:nvSpPr>
              <p:spPr bwMode="auto">
                <a:xfrm>
                  <a:off x="43" y="6672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44" name="Rectangle 457"/>
                <p:cNvSpPr>
                  <a:spLocks noChangeArrowheads="1"/>
                </p:cNvSpPr>
                <p:nvPr/>
              </p:nvSpPr>
              <p:spPr bwMode="auto">
                <a:xfrm>
                  <a:off x="0" y="6672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22" name="Group 460"/>
              <p:cNvGrpSpPr>
                <a:grpSpLocks/>
              </p:cNvGrpSpPr>
              <p:nvPr/>
            </p:nvGrpSpPr>
            <p:grpSpPr bwMode="auto">
              <a:xfrm>
                <a:off x="696" y="6672"/>
                <a:ext cx="994" cy="422"/>
                <a:chOff x="696" y="6672"/>
                <a:chExt cx="994" cy="422"/>
              </a:xfrm>
            </p:grpSpPr>
            <p:sp>
              <p:nvSpPr>
                <p:cNvPr id="7241" name="Rectangle 354"/>
                <p:cNvSpPr>
                  <a:spLocks noChangeArrowheads="1"/>
                </p:cNvSpPr>
                <p:nvPr/>
              </p:nvSpPr>
              <p:spPr bwMode="auto">
                <a:xfrm>
                  <a:off x="739" y="6672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aldehydy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42" name="Rectangle 459"/>
                <p:cNvSpPr>
                  <a:spLocks noChangeArrowheads="1"/>
                </p:cNvSpPr>
                <p:nvPr/>
              </p:nvSpPr>
              <p:spPr bwMode="auto">
                <a:xfrm>
                  <a:off x="696" y="6672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23" name="Group 462"/>
              <p:cNvGrpSpPr>
                <a:grpSpLocks/>
              </p:cNvGrpSpPr>
              <p:nvPr/>
            </p:nvGrpSpPr>
            <p:grpSpPr bwMode="auto">
              <a:xfrm>
                <a:off x="1690" y="6672"/>
                <a:ext cx="823" cy="422"/>
                <a:chOff x="1690" y="6672"/>
                <a:chExt cx="823" cy="422"/>
              </a:xfrm>
            </p:grpSpPr>
            <p:sp>
              <p:nvSpPr>
                <p:cNvPr id="7239" name="Rectangle 355"/>
                <p:cNvSpPr>
                  <a:spLocks noChangeArrowheads="1"/>
                </p:cNvSpPr>
                <p:nvPr/>
              </p:nvSpPr>
              <p:spPr bwMode="auto">
                <a:xfrm>
                  <a:off x="1733" y="6672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~1725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40" name="Rectangle 461"/>
                <p:cNvSpPr>
                  <a:spLocks noChangeArrowheads="1"/>
                </p:cNvSpPr>
                <p:nvPr/>
              </p:nvSpPr>
              <p:spPr bwMode="auto">
                <a:xfrm>
                  <a:off x="1690" y="6672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24" name="Group 464"/>
              <p:cNvGrpSpPr>
                <a:grpSpLocks/>
              </p:cNvGrpSpPr>
              <p:nvPr/>
            </p:nvGrpSpPr>
            <p:grpSpPr bwMode="auto">
              <a:xfrm>
                <a:off x="2513" y="6672"/>
                <a:ext cx="538" cy="422"/>
                <a:chOff x="2513" y="6672"/>
                <a:chExt cx="538" cy="422"/>
              </a:xfrm>
            </p:grpSpPr>
            <p:sp>
              <p:nvSpPr>
                <p:cNvPr id="7237" name="Rectangle 356"/>
                <p:cNvSpPr>
                  <a:spLocks noChangeArrowheads="1"/>
                </p:cNvSpPr>
                <p:nvPr/>
              </p:nvSpPr>
              <p:spPr bwMode="auto">
                <a:xfrm>
                  <a:off x="2556" y="6672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38" name="Rectangle 463"/>
                <p:cNvSpPr>
                  <a:spLocks noChangeArrowheads="1"/>
                </p:cNvSpPr>
                <p:nvPr/>
              </p:nvSpPr>
              <p:spPr bwMode="auto">
                <a:xfrm>
                  <a:off x="2513" y="6672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25" name="Group 466"/>
              <p:cNvGrpSpPr>
                <a:grpSpLocks/>
              </p:cNvGrpSpPr>
              <p:nvPr/>
            </p:nvGrpSpPr>
            <p:grpSpPr bwMode="auto">
              <a:xfrm>
                <a:off x="0" y="7094"/>
                <a:ext cx="696" cy="422"/>
                <a:chOff x="0" y="7094"/>
                <a:chExt cx="696" cy="422"/>
              </a:xfrm>
            </p:grpSpPr>
            <p:sp>
              <p:nvSpPr>
                <p:cNvPr id="7235" name="Rectangle 357"/>
                <p:cNvSpPr>
                  <a:spLocks noChangeArrowheads="1"/>
                </p:cNvSpPr>
                <p:nvPr/>
              </p:nvSpPr>
              <p:spPr bwMode="auto">
                <a:xfrm>
                  <a:off x="43" y="7094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36" name="Rectangle 465"/>
                <p:cNvSpPr>
                  <a:spLocks noChangeArrowheads="1"/>
                </p:cNvSpPr>
                <p:nvPr/>
              </p:nvSpPr>
              <p:spPr bwMode="auto">
                <a:xfrm>
                  <a:off x="0" y="7094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26" name="Group 468"/>
              <p:cNvGrpSpPr>
                <a:grpSpLocks/>
              </p:cNvGrpSpPr>
              <p:nvPr/>
            </p:nvGrpSpPr>
            <p:grpSpPr bwMode="auto">
              <a:xfrm>
                <a:off x="696" y="7094"/>
                <a:ext cx="994" cy="422"/>
                <a:chOff x="696" y="7094"/>
                <a:chExt cx="994" cy="422"/>
              </a:xfrm>
            </p:grpSpPr>
            <p:sp>
              <p:nvSpPr>
                <p:cNvPr id="7233" name="Rectangle 358"/>
                <p:cNvSpPr>
                  <a:spLocks noChangeArrowheads="1"/>
                </p:cNvSpPr>
                <p:nvPr/>
              </p:nvSpPr>
              <p:spPr bwMode="auto">
                <a:xfrm>
                  <a:off x="739" y="7094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estery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34" name="Rectangle 467"/>
                <p:cNvSpPr>
                  <a:spLocks noChangeArrowheads="1"/>
                </p:cNvSpPr>
                <p:nvPr/>
              </p:nvSpPr>
              <p:spPr bwMode="auto">
                <a:xfrm>
                  <a:off x="696" y="7094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27" name="Group 470"/>
              <p:cNvGrpSpPr>
                <a:grpSpLocks/>
              </p:cNvGrpSpPr>
              <p:nvPr/>
            </p:nvGrpSpPr>
            <p:grpSpPr bwMode="auto">
              <a:xfrm>
                <a:off x="1690" y="7094"/>
                <a:ext cx="823" cy="422"/>
                <a:chOff x="1690" y="7094"/>
                <a:chExt cx="823" cy="422"/>
              </a:xfrm>
            </p:grpSpPr>
            <p:sp>
              <p:nvSpPr>
                <p:cNvPr id="7231" name="Rectangle 359"/>
                <p:cNvSpPr>
                  <a:spLocks noChangeArrowheads="1"/>
                </p:cNvSpPr>
                <p:nvPr/>
              </p:nvSpPr>
              <p:spPr bwMode="auto">
                <a:xfrm>
                  <a:off x="1733" y="7094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~1735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32" name="Rectangle 469"/>
                <p:cNvSpPr>
                  <a:spLocks noChangeArrowheads="1"/>
                </p:cNvSpPr>
                <p:nvPr/>
              </p:nvSpPr>
              <p:spPr bwMode="auto">
                <a:xfrm>
                  <a:off x="1690" y="7094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7228" name="Group 472"/>
              <p:cNvGrpSpPr>
                <a:grpSpLocks/>
              </p:cNvGrpSpPr>
              <p:nvPr/>
            </p:nvGrpSpPr>
            <p:grpSpPr bwMode="auto">
              <a:xfrm>
                <a:off x="2513" y="7094"/>
                <a:ext cx="538" cy="422"/>
                <a:chOff x="2513" y="7094"/>
                <a:chExt cx="538" cy="422"/>
              </a:xfrm>
            </p:grpSpPr>
            <p:sp>
              <p:nvSpPr>
                <p:cNvPr id="7229" name="Rectangle 360"/>
                <p:cNvSpPr>
                  <a:spLocks noChangeArrowheads="1"/>
                </p:cNvSpPr>
                <p:nvPr/>
              </p:nvSpPr>
              <p:spPr bwMode="auto">
                <a:xfrm>
                  <a:off x="2556" y="7094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7230" name="Rectangle 471"/>
                <p:cNvSpPr>
                  <a:spLocks noChangeArrowheads="1"/>
                </p:cNvSpPr>
                <p:nvPr/>
              </p:nvSpPr>
              <p:spPr bwMode="auto">
                <a:xfrm>
                  <a:off x="2513" y="7094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</p:grpSp>
        <p:sp>
          <p:nvSpPr>
            <p:cNvPr id="7172" name="Rectangle 474"/>
            <p:cNvSpPr>
              <a:spLocks noChangeArrowheads="1"/>
            </p:cNvSpPr>
            <p:nvPr/>
          </p:nvSpPr>
          <p:spPr bwMode="auto">
            <a:xfrm>
              <a:off x="-2" y="-2"/>
              <a:ext cx="3055" cy="7520"/>
            </a:xfrm>
            <a:prstGeom prst="rect">
              <a:avLst/>
            </a:prstGeom>
            <a:noFill/>
            <a:ln w="793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101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136"/>
          <p:cNvGrpSpPr>
            <a:grpSpLocks/>
          </p:cNvGrpSpPr>
          <p:nvPr/>
        </p:nvGrpSpPr>
        <p:grpSpPr bwMode="auto">
          <a:xfrm>
            <a:off x="2147888" y="152400"/>
            <a:ext cx="5319712" cy="6248400"/>
            <a:chOff x="-2" y="-2"/>
            <a:chExt cx="3055" cy="5852"/>
          </a:xfrm>
        </p:grpSpPr>
        <p:grpSp>
          <p:nvGrpSpPr>
            <p:cNvPr id="8195" name="Group 134"/>
            <p:cNvGrpSpPr>
              <a:grpSpLocks/>
            </p:cNvGrpSpPr>
            <p:nvPr/>
          </p:nvGrpSpPr>
          <p:grpSpPr bwMode="auto">
            <a:xfrm>
              <a:off x="0" y="0"/>
              <a:ext cx="3051" cy="5848"/>
              <a:chOff x="0" y="0"/>
              <a:chExt cx="3051" cy="5848"/>
            </a:xfrm>
          </p:grpSpPr>
          <p:grpSp>
            <p:nvGrpSpPr>
              <p:cNvPr id="8197" name="Group 47"/>
              <p:cNvGrpSpPr>
                <a:grpSpLocks/>
              </p:cNvGrpSpPr>
              <p:nvPr/>
            </p:nvGrpSpPr>
            <p:grpSpPr bwMode="auto">
              <a:xfrm>
                <a:off x="0" y="0"/>
                <a:ext cx="696" cy="422"/>
                <a:chOff x="0" y="0"/>
                <a:chExt cx="696" cy="422"/>
              </a:xfrm>
            </p:grpSpPr>
            <p:sp>
              <p:nvSpPr>
                <p:cNvPr id="8327" name="Rectangle 2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C-OH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28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198" name="Group 49"/>
              <p:cNvGrpSpPr>
                <a:grpSpLocks/>
              </p:cNvGrpSpPr>
              <p:nvPr/>
            </p:nvGrpSpPr>
            <p:grpSpPr bwMode="auto">
              <a:xfrm>
                <a:off x="696" y="0"/>
                <a:ext cx="994" cy="422"/>
                <a:chOff x="696" y="0"/>
                <a:chExt cx="994" cy="422"/>
              </a:xfrm>
            </p:grpSpPr>
            <p:sp>
              <p:nvSpPr>
                <p:cNvPr id="8325" name="Rectangle 3"/>
                <p:cNvSpPr>
                  <a:spLocks noChangeArrowheads="1"/>
                </p:cNvSpPr>
                <p:nvPr/>
              </p:nvSpPr>
              <p:spPr bwMode="auto">
                <a:xfrm>
                  <a:off x="739" y="0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alkoholy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26" name="Rectangle 48"/>
                <p:cNvSpPr>
                  <a:spLocks noChangeArrowheads="1"/>
                </p:cNvSpPr>
                <p:nvPr/>
              </p:nvSpPr>
              <p:spPr bwMode="auto">
                <a:xfrm>
                  <a:off x="696" y="0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199" name="Group 51"/>
              <p:cNvGrpSpPr>
                <a:grpSpLocks/>
              </p:cNvGrpSpPr>
              <p:nvPr/>
            </p:nvGrpSpPr>
            <p:grpSpPr bwMode="auto">
              <a:xfrm>
                <a:off x="1690" y="0"/>
                <a:ext cx="823" cy="422"/>
                <a:chOff x="1690" y="0"/>
                <a:chExt cx="823" cy="422"/>
              </a:xfrm>
            </p:grpSpPr>
            <p:sp>
              <p:nvSpPr>
                <p:cNvPr id="8323" name="Rectangle 4"/>
                <p:cNvSpPr>
                  <a:spLocks noChangeArrowheads="1"/>
                </p:cNvSpPr>
                <p:nvPr/>
              </p:nvSpPr>
              <p:spPr bwMode="auto">
                <a:xfrm>
                  <a:off x="1733" y="0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1150-1040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24" name="Rectangle 50"/>
                <p:cNvSpPr>
                  <a:spLocks noChangeArrowheads="1"/>
                </p:cNvSpPr>
                <p:nvPr/>
              </p:nvSpPr>
              <p:spPr bwMode="auto">
                <a:xfrm>
                  <a:off x="1690" y="0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0" name="Group 53"/>
              <p:cNvGrpSpPr>
                <a:grpSpLocks/>
              </p:cNvGrpSpPr>
              <p:nvPr/>
            </p:nvGrpSpPr>
            <p:grpSpPr bwMode="auto">
              <a:xfrm>
                <a:off x="2513" y="0"/>
                <a:ext cx="538" cy="422"/>
                <a:chOff x="2513" y="0"/>
                <a:chExt cx="538" cy="422"/>
              </a:xfrm>
            </p:grpSpPr>
            <p:sp>
              <p:nvSpPr>
                <p:cNvPr id="8321" name="Rectangle 5"/>
                <p:cNvSpPr>
                  <a:spLocks noChangeArrowheads="1"/>
                </p:cNvSpPr>
                <p:nvPr/>
              </p:nvSpPr>
              <p:spPr bwMode="auto">
                <a:xfrm>
                  <a:off x="2556" y="0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22" name="Rectangle 52"/>
                <p:cNvSpPr>
                  <a:spLocks noChangeArrowheads="1"/>
                </p:cNvSpPr>
                <p:nvPr/>
              </p:nvSpPr>
              <p:spPr bwMode="auto">
                <a:xfrm>
                  <a:off x="2513" y="0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1" name="Group 55"/>
              <p:cNvGrpSpPr>
                <a:grpSpLocks/>
              </p:cNvGrpSpPr>
              <p:nvPr/>
            </p:nvGrpSpPr>
            <p:grpSpPr bwMode="auto">
              <a:xfrm>
                <a:off x="0" y="422"/>
                <a:ext cx="696" cy="556"/>
                <a:chOff x="0" y="422"/>
                <a:chExt cx="696" cy="556"/>
              </a:xfrm>
            </p:grpSpPr>
            <p:sp>
              <p:nvSpPr>
                <p:cNvPr id="8319" name="Rectangle 6"/>
                <p:cNvSpPr>
                  <a:spLocks noChangeArrowheads="1"/>
                </p:cNvSpPr>
                <p:nvPr/>
              </p:nvSpPr>
              <p:spPr bwMode="auto">
                <a:xfrm>
                  <a:off x="43" y="422"/>
                  <a:ext cx="610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O=C-O-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20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422"/>
                  <a:ext cx="696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2" name="Group 57"/>
              <p:cNvGrpSpPr>
                <a:grpSpLocks/>
              </p:cNvGrpSpPr>
              <p:nvPr/>
            </p:nvGrpSpPr>
            <p:grpSpPr bwMode="auto">
              <a:xfrm>
                <a:off x="696" y="422"/>
                <a:ext cx="994" cy="556"/>
                <a:chOff x="696" y="422"/>
                <a:chExt cx="994" cy="556"/>
              </a:xfrm>
            </p:grpSpPr>
            <p:sp>
              <p:nvSpPr>
                <p:cNvPr id="8317" name="Rectangle 7"/>
                <p:cNvSpPr>
                  <a:spLocks noChangeArrowheads="1"/>
                </p:cNvSpPr>
                <p:nvPr/>
              </p:nvSpPr>
              <p:spPr bwMode="auto">
                <a:xfrm>
                  <a:off x="739" y="422"/>
                  <a:ext cx="908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estery karbox. kyselin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18" name="Rectangle 56"/>
                <p:cNvSpPr>
                  <a:spLocks noChangeArrowheads="1"/>
                </p:cNvSpPr>
                <p:nvPr/>
              </p:nvSpPr>
              <p:spPr bwMode="auto">
                <a:xfrm>
                  <a:off x="696" y="422"/>
                  <a:ext cx="994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3" name="Group 59"/>
              <p:cNvGrpSpPr>
                <a:grpSpLocks/>
              </p:cNvGrpSpPr>
              <p:nvPr/>
            </p:nvGrpSpPr>
            <p:grpSpPr bwMode="auto">
              <a:xfrm>
                <a:off x="1690" y="422"/>
                <a:ext cx="823" cy="556"/>
                <a:chOff x="1690" y="422"/>
                <a:chExt cx="823" cy="556"/>
              </a:xfrm>
            </p:grpSpPr>
            <p:sp>
              <p:nvSpPr>
                <p:cNvPr id="8315" name="Rectangle 8"/>
                <p:cNvSpPr>
                  <a:spLocks noChangeArrowheads="1"/>
                </p:cNvSpPr>
                <p:nvPr/>
              </p:nvSpPr>
              <p:spPr bwMode="auto">
                <a:xfrm>
                  <a:off x="1733" y="422"/>
                  <a:ext cx="737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1300-1100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16" name="Rectangle 58"/>
                <p:cNvSpPr>
                  <a:spLocks noChangeArrowheads="1"/>
                </p:cNvSpPr>
                <p:nvPr/>
              </p:nvSpPr>
              <p:spPr bwMode="auto">
                <a:xfrm>
                  <a:off x="1690" y="422"/>
                  <a:ext cx="823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4" name="Group 61"/>
              <p:cNvGrpSpPr>
                <a:grpSpLocks/>
              </p:cNvGrpSpPr>
              <p:nvPr/>
            </p:nvGrpSpPr>
            <p:grpSpPr bwMode="auto">
              <a:xfrm>
                <a:off x="2513" y="422"/>
                <a:ext cx="538" cy="556"/>
                <a:chOff x="2513" y="422"/>
                <a:chExt cx="538" cy="556"/>
              </a:xfrm>
            </p:grpSpPr>
            <p:sp>
              <p:nvSpPr>
                <p:cNvPr id="8313" name="Rectangle 9"/>
                <p:cNvSpPr>
                  <a:spLocks noChangeArrowheads="1"/>
                </p:cNvSpPr>
                <p:nvPr/>
              </p:nvSpPr>
              <p:spPr bwMode="auto">
                <a:xfrm>
                  <a:off x="2556" y="422"/>
                  <a:ext cx="452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14" name="Rectangle 60"/>
                <p:cNvSpPr>
                  <a:spLocks noChangeArrowheads="1"/>
                </p:cNvSpPr>
                <p:nvPr/>
              </p:nvSpPr>
              <p:spPr bwMode="auto">
                <a:xfrm>
                  <a:off x="2513" y="422"/>
                  <a:ext cx="538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5" name="Group 63"/>
              <p:cNvGrpSpPr>
                <a:grpSpLocks/>
              </p:cNvGrpSpPr>
              <p:nvPr/>
            </p:nvGrpSpPr>
            <p:grpSpPr bwMode="auto">
              <a:xfrm>
                <a:off x="0" y="978"/>
                <a:ext cx="696" cy="422"/>
                <a:chOff x="0" y="978"/>
                <a:chExt cx="696" cy="422"/>
              </a:xfrm>
            </p:grpSpPr>
            <p:sp>
              <p:nvSpPr>
                <p:cNvPr id="8311" name="Rectangle 10"/>
                <p:cNvSpPr>
                  <a:spLocks noChangeArrowheads="1"/>
                </p:cNvSpPr>
                <p:nvPr/>
              </p:nvSpPr>
              <p:spPr bwMode="auto">
                <a:xfrm>
                  <a:off x="43" y="978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12" name="Rectangle 62"/>
                <p:cNvSpPr>
                  <a:spLocks noChangeArrowheads="1"/>
                </p:cNvSpPr>
                <p:nvPr/>
              </p:nvSpPr>
              <p:spPr bwMode="auto">
                <a:xfrm>
                  <a:off x="0" y="978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6" name="Group 65"/>
              <p:cNvGrpSpPr>
                <a:grpSpLocks/>
              </p:cNvGrpSpPr>
              <p:nvPr/>
            </p:nvGrpSpPr>
            <p:grpSpPr bwMode="auto">
              <a:xfrm>
                <a:off x="696" y="978"/>
                <a:ext cx="994" cy="422"/>
                <a:chOff x="696" y="978"/>
                <a:chExt cx="994" cy="422"/>
              </a:xfrm>
            </p:grpSpPr>
            <p:sp>
              <p:nvSpPr>
                <p:cNvPr id="8309" name="Rectangle 11"/>
                <p:cNvSpPr>
                  <a:spLocks noChangeArrowheads="1"/>
                </p:cNvSpPr>
                <p:nvPr/>
              </p:nvSpPr>
              <p:spPr bwMode="auto">
                <a:xfrm>
                  <a:off x="739" y="978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ethery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10" name="Rectangle 64"/>
                <p:cNvSpPr>
                  <a:spLocks noChangeArrowheads="1"/>
                </p:cNvSpPr>
                <p:nvPr/>
              </p:nvSpPr>
              <p:spPr bwMode="auto">
                <a:xfrm>
                  <a:off x="696" y="978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7" name="Group 67"/>
              <p:cNvGrpSpPr>
                <a:grpSpLocks/>
              </p:cNvGrpSpPr>
              <p:nvPr/>
            </p:nvGrpSpPr>
            <p:grpSpPr bwMode="auto">
              <a:xfrm>
                <a:off x="1690" y="978"/>
                <a:ext cx="823" cy="422"/>
                <a:chOff x="1690" y="978"/>
                <a:chExt cx="823" cy="422"/>
              </a:xfrm>
            </p:grpSpPr>
            <p:sp>
              <p:nvSpPr>
                <p:cNvPr id="8307" name="Rectangle 12"/>
                <p:cNvSpPr>
                  <a:spLocks noChangeArrowheads="1"/>
                </p:cNvSpPr>
                <p:nvPr/>
              </p:nvSpPr>
              <p:spPr bwMode="auto">
                <a:xfrm>
                  <a:off x="1733" y="978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1150-1070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08" name="Rectangle 66"/>
                <p:cNvSpPr>
                  <a:spLocks noChangeArrowheads="1"/>
                </p:cNvSpPr>
                <p:nvPr/>
              </p:nvSpPr>
              <p:spPr bwMode="auto">
                <a:xfrm>
                  <a:off x="1690" y="978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8" name="Group 69"/>
              <p:cNvGrpSpPr>
                <a:grpSpLocks/>
              </p:cNvGrpSpPr>
              <p:nvPr/>
            </p:nvGrpSpPr>
            <p:grpSpPr bwMode="auto">
              <a:xfrm>
                <a:off x="2513" y="978"/>
                <a:ext cx="538" cy="422"/>
                <a:chOff x="2513" y="978"/>
                <a:chExt cx="538" cy="422"/>
              </a:xfrm>
            </p:grpSpPr>
            <p:sp>
              <p:nvSpPr>
                <p:cNvPr id="8305" name="Rectangle 13"/>
                <p:cNvSpPr>
                  <a:spLocks noChangeArrowheads="1"/>
                </p:cNvSpPr>
                <p:nvPr/>
              </p:nvSpPr>
              <p:spPr bwMode="auto">
                <a:xfrm>
                  <a:off x="2556" y="978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06" name="Rectangle 68"/>
                <p:cNvSpPr>
                  <a:spLocks noChangeArrowheads="1"/>
                </p:cNvSpPr>
                <p:nvPr/>
              </p:nvSpPr>
              <p:spPr bwMode="auto">
                <a:xfrm>
                  <a:off x="2513" y="978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09" name="Group 71"/>
              <p:cNvGrpSpPr>
                <a:grpSpLocks/>
              </p:cNvGrpSpPr>
              <p:nvPr/>
            </p:nvGrpSpPr>
            <p:grpSpPr bwMode="auto">
              <a:xfrm>
                <a:off x="0" y="1400"/>
                <a:ext cx="696" cy="690"/>
                <a:chOff x="0" y="1400"/>
                <a:chExt cx="696" cy="690"/>
              </a:xfrm>
            </p:grpSpPr>
            <p:sp>
              <p:nvSpPr>
                <p:cNvPr id="8303" name="Rectangle 14"/>
                <p:cNvSpPr>
                  <a:spLocks noChangeArrowheads="1"/>
                </p:cNvSpPr>
                <p:nvPr/>
              </p:nvSpPr>
              <p:spPr bwMode="auto">
                <a:xfrm>
                  <a:off x="43" y="1400"/>
                  <a:ext cx="610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O-H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04" name="Rectangle 70"/>
                <p:cNvSpPr>
                  <a:spLocks noChangeArrowheads="1"/>
                </p:cNvSpPr>
                <p:nvPr/>
              </p:nvSpPr>
              <p:spPr bwMode="auto">
                <a:xfrm>
                  <a:off x="0" y="1400"/>
                  <a:ext cx="696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0" name="Group 73"/>
              <p:cNvGrpSpPr>
                <a:grpSpLocks/>
              </p:cNvGrpSpPr>
              <p:nvPr/>
            </p:nvGrpSpPr>
            <p:grpSpPr bwMode="auto">
              <a:xfrm>
                <a:off x="696" y="1400"/>
                <a:ext cx="994" cy="690"/>
                <a:chOff x="696" y="1400"/>
                <a:chExt cx="994" cy="690"/>
              </a:xfrm>
            </p:grpSpPr>
            <p:sp>
              <p:nvSpPr>
                <p:cNvPr id="8301" name="Rectangle 15"/>
                <p:cNvSpPr>
                  <a:spLocks noChangeArrowheads="1"/>
                </p:cNvSpPr>
                <p:nvPr/>
              </p:nvSpPr>
              <p:spPr bwMode="auto">
                <a:xfrm>
                  <a:off x="739" y="1400"/>
                  <a:ext cx="908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alkohol volný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02" name="Rectangle 72"/>
                <p:cNvSpPr>
                  <a:spLocks noChangeArrowheads="1"/>
                </p:cNvSpPr>
                <p:nvPr/>
              </p:nvSpPr>
              <p:spPr bwMode="auto">
                <a:xfrm>
                  <a:off x="696" y="1400"/>
                  <a:ext cx="994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1" name="Group 75"/>
              <p:cNvGrpSpPr>
                <a:grpSpLocks/>
              </p:cNvGrpSpPr>
              <p:nvPr/>
            </p:nvGrpSpPr>
            <p:grpSpPr bwMode="auto">
              <a:xfrm>
                <a:off x="1690" y="1400"/>
                <a:ext cx="823" cy="690"/>
                <a:chOff x="1690" y="1400"/>
                <a:chExt cx="823" cy="690"/>
              </a:xfrm>
            </p:grpSpPr>
            <p:sp>
              <p:nvSpPr>
                <p:cNvPr id="8299" name="Rectangle 16"/>
                <p:cNvSpPr>
                  <a:spLocks noChangeArrowheads="1"/>
                </p:cNvSpPr>
                <p:nvPr/>
              </p:nvSpPr>
              <p:spPr bwMode="auto">
                <a:xfrm>
                  <a:off x="1733" y="1400"/>
                  <a:ext cx="737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3650-3590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300" name="Rectangle 74"/>
                <p:cNvSpPr>
                  <a:spLocks noChangeArrowheads="1"/>
                </p:cNvSpPr>
                <p:nvPr/>
              </p:nvSpPr>
              <p:spPr bwMode="auto">
                <a:xfrm>
                  <a:off x="1690" y="1400"/>
                  <a:ext cx="823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2" name="Group 77"/>
              <p:cNvGrpSpPr>
                <a:grpSpLocks/>
              </p:cNvGrpSpPr>
              <p:nvPr/>
            </p:nvGrpSpPr>
            <p:grpSpPr bwMode="auto">
              <a:xfrm>
                <a:off x="2513" y="1400"/>
                <a:ext cx="538" cy="690"/>
                <a:chOff x="2513" y="1400"/>
                <a:chExt cx="538" cy="690"/>
              </a:xfrm>
            </p:grpSpPr>
            <p:sp>
              <p:nvSpPr>
                <p:cNvPr id="8297" name="Rectangle 17"/>
                <p:cNvSpPr>
                  <a:spLocks noChangeArrowheads="1"/>
                </p:cNvSpPr>
                <p:nvPr/>
              </p:nvSpPr>
              <p:spPr bwMode="auto">
                <a:xfrm>
                  <a:off x="2556" y="1400"/>
                  <a:ext cx="452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var. (ostrý</a:t>
                  </a:r>
                </a:p>
                <a:p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pás)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98" name="Rectangle 76"/>
                <p:cNvSpPr>
                  <a:spLocks noChangeArrowheads="1"/>
                </p:cNvSpPr>
                <p:nvPr/>
              </p:nvSpPr>
              <p:spPr bwMode="auto">
                <a:xfrm>
                  <a:off x="2513" y="1400"/>
                  <a:ext cx="538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3" name="Group 79"/>
              <p:cNvGrpSpPr>
                <a:grpSpLocks/>
              </p:cNvGrpSpPr>
              <p:nvPr/>
            </p:nvGrpSpPr>
            <p:grpSpPr bwMode="auto">
              <a:xfrm>
                <a:off x="0" y="2090"/>
                <a:ext cx="696" cy="690"/>
                <a:chOff x="0" y="2090"/>
                <a:chExt cx="696" cy="690"/>
              </a:xfrm>
            </p:grpSpPr>
            <p:sp>
              <p:nvSpPr>
                <p:cNvPr id="8295" name="Rectangle 18"/>
                <p:cNvSpPr>
                  <a:spLocks noChangeArrowheads="1"/>
                </p:cNvSpPr>
                <p:nvPr/>
              </p:nvSpPr>
              <p:spPr bwMode="auto">
                <a:xfrm>
                  <a:off x="43" y="2090"/>
                  <a:ext cx="610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96" name="Rectangle 78"/>
                <p:cNvSpPr>
                  <a:spLocks noChangeArrowheads="1"/>
                </p:cNvSpPr>
                <p:nvPr/>
              </p:nvSpPr>
              <p:spPr bwMode="auto">
                <a:xfrm>
                  <a:off x="0" y="2090"/>
                  <a:ext cx="696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4" name="Group 81"/>
              <p:cNvGrpSpPr>
                <a:grpSpLocks/>
              </p:cNvGrpSpPr>
              <p:nvPr/>
            </p:nvGrpSpPr>
            <p:grpSpPr bwMode="auto">
              <a:xfrm>
                <a:off x="696" y="2090"/>
                <a:ext cx="994" cy="690"/>
                <a:chOff x="696" y="2090"/>
                <a:chExt cx="994" cy="690"/>
              </a:xfrm>
            </p:grpSpPr>
            <p:sp>
              <p:nvSpPr>
                <p:cNvPr id="8293" name="Rectangle 19"/>
                <p:cNvSpPr>
                  <a:spLocks noChangeArrowheads="1"/>
                </p:cNvSpPr>
                <p:nvPr/>
              </p:nvSpPr>
              <p:spPr bwMode="auto">
                <a:xfrm>
                  <a:off x="739" y="2090"/>
                  <a:ext cx="908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alkohol s vodíkovým můstkem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94" name="Rectangle 80"/>
                <p:cNvSpPr>
                  <a:spLocks noChangeArrowheads="1"/>
                </p:cNvSpPr>
                <p:nvPr/>
              </p:nvSpPr>
              <p:spPr bwMode="auto">
                <a:xfrm>
                  <a:off x="696" y="2090"/>
                  <a:ext cx="994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5" name="Group 83"/>
              <p:cNvGrpSpPr>
                <a:grpSpLocks/>
              </p:cNvGrpSpPr>
              <p:nvPr/>
            </p:nvGrpSpPr>
            <p:grpSpPr bwMode="auto">
              <a:xfrm>
                <a:off x="1690" y="2090"/>
                <a:ext cx="823" cy="690"/>
                <a:chOff x="1690" y="2090"/>
                <a:chExt cx="823" cy="690"/>
              </a:xfrm>
            </p:grpSpPr>
            <p:sp>
              <p:nvSpPr>
                <p:cNvPr id="8291" name="Rectangle 20"/>
                <p:cNvSpPr>
                  <a:spLocks noChangeArrowheads="1"/>
                </p:cNvSpPr>
                <p:nvPr/>
              </p:nvSpPr>
              <p:spPr bwMode="auto">
                <a:xfrm>
                  <a:off x="1733" y="2090"/>
                  <a:ext cx="737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3400-3200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92" name="Rectangle 82"/>
                <p:cNvSpPr>
                  <a:spLocks noChangeArrowheads="1"/>
                </p:cNvSpPr>
                <p:nvPr/>
              </p:nvSpPr>
              <p:spPr bwMode="auto">
                <a:xfrm>
                  <a:off x="1690" y="2090"/>
                  <a:ext cx="823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6" name="Group 85"/>
              <p:cNvGrpSpPr>
                <a:grpSpLocks/>
              </p:cNvGrpSpPr>
              <p:nvPr/>
            </p:nvGrpSpPr>
            <p:grpSpPr bwMode="auto">
              <a:xfrm>
                <a:off x="2513" y="2090"/>
                <a:ext cx="538" cy="690"/>
                <a:chOff x="2513" y="2090"/>
                <a:chExt cx="538" cy="690"/>
              </a:xfrm>
            </p:grpSpPr>
            <p:sp>
              <p:nvSpPr>
                <p:cNvPr id="8289" name="Rectangle 21"/>
                <p:cNvSpPr>
                  <a:spLocks noChangeArrowheads="1"/>
                </p:cNvSpPr>
                <p:nvPr/>
              </p:nvSpPr>
              <p:spPr bwMode="auto">
                <a:xfrm>
                  <a:off x="2556" y="2090"/>
                  <a:ext cx="452" cy="6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 (široký pás)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90" name="Rectangle 84"/>
                <p:cNvSpPr>
                  <a:spLocks noChangeArrowheads="1"/>
                </p:cNvSpPr>
                <p:nvPr/>
              </p:nvSpPr>
              <p:spPr bwMode="auto">
                <a:xfrm>
                  <a:off x="2513" y="2090"/>
                  <a:ext cx="538" cy="69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7" name="Group 87"/>
              <p:cNvGrpSpPr>
                <a:grpSpLocks/>
              </p:cNvGrpSpPr>
              <p:nvPr/>
            </p:nvGrpSpPr>
            <p:grpSpPr bwMode="auto">
              <a:xfrm>
                <a:off x="0" y="2780"/>
                <a:ext cx="696" cy="556"/>
                <a:chOff x="0" y="2780"/>
                <a:chExt cx="696" cy="556"/>
              </a:xfrm>
            </p:grpSpPr>
            <p:sp>
              <p:nvSpPr>
                <p:cNvPr id="8287" name="Rectangle 22"/>
                <p:cNvSpPr>
                  <a:spLocks noChangeArrowheads="1"/>
                </p:cNvSpPr>
                <p:nvPr/>
              </p:nvSpPr>
              <p:spPr bwMode="auto">
                <a:xfrm>
                  <a:off x="43" y="2780"/>
                  <a:ext cx="610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N-H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88" name="Rectangle 86"/>
                <p:cNvSpPr>
                  <a:spLocks noChangeArrowheads="1"/>
                </p:cNvSpPr>
                <p:nvPr/>
              </p:nvSpPr>
              <p:spPr bwMode="auto">
                <a:xfrm>
                  <a:off x="0" y="2780"/>
                  <a:ext cx="696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8" name="Group 89"/>
              <p:cNvGrpSpPr>
                <a:grpSpLocks/>
              </p:cNvGrpSpPr>
              <p:nvPr/>
            </p:nvGrpSpPr>
            <p:grpSpPr bwMode="auto">
              <a:xfrm>
                <a:off x="696" y="2780"/>
                <a:ext cx="994" cy="556"/>
                <a:chOff x="696" y="2780"/>
                <a:chExt cx="994" cy="556"/>
              </a:xfrm>
            </p:grpSpPr>
            <p:sp>
              <p:nvSpPr>
                <p:cNvPr id="8285" name="Rectangle 23"/>
                <p:cNvSpPr>
                  <a:spLocks noChangeArrowheads="1"/>
                </p:cNvSpPr>
                <p:nvPr/>
              </p:nvSpPr>
              <p:spPr bwMode="auto">
                <a:xfrm>
                  <a:off x="739" y="2780"/>
                  <a:ext cx="908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prim. amin, amid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86" name="Rectangle 88"/>
                <p:cNvSpPr>
                  <a:spLocks noChangeArrowheads="1"/>
                </p:cNvSpPr>
                <p:nvPr/>
              </p:nvSpPr>
              <p:spPr bwMode="auto">
                <a:xfrm>
                  <a:off x="696" y="2780"/>
                  <a:ext cx="994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19" name="Group 91"/>
              <p:cNvGrpSpPr>
                <a:grpSpLocks/>
              </p:cNvGrpSpPr>
              <p:nvPr/>
            </p:nvGrpSpPr>
            <p:grpSpPr bwMode="auto">
              <a:xfrm>
                <a:off x="1690" y="2780"/>
                <a:ext cx="823" cy="556"/>
                <a:chOff x="1690" y="2780"/>
                <a:chExt cx="823" cy="556"/>
              </a:xfrm>
            </p:grpSpPr>
            <p:sp>
              <p:nvSpPr>
                <p:cNvPr id="8283" name="Rectangle 24"/>
                <p:cNvSpPr>
                  <a:spLocks noChangeArrowheads="1"/>
                </p:cNvSpPr>
                <p:nvPr/>
              </p:nvSpPr>
              <p:spPr bwMode="auto">
                <a:xfrm>
                  <a:off x="1733" y="2780"/>
                  <a:ext cx="737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3500-3300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84" name="Rectangle 90"/>
                <p:cNvSpPr>
                  <a:spLocks noChangeArrowheads="1"/>
                </p:cNvSpPr>
                <p:nvPr/>
              </p:nvSpPr>
              <p:spPr bwMode="auto">
                <a:xfrm>
                  <a:off x="1690" y="2780"/>
                  <a:ext cx="823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0" name="Group 93"/>
              <p:cNvGrpSpPr>
                <a:grpSpLocks/>
              </p:cNvGrpSpPr>
              <p:nvPr/>
            </p:nvGrpSpPr>
            <p:grpSpPr bwMode="auto">
              <a:xfrm>
                <a:off x="2513" y="2780"/>
                <a:ext cx="538" cy="556"/>
                <a:chOff x="2513" y="2780"/>
                <a:chExt cx="538" cy="556"/>
              </a:xfrm>
            </p:grpSpPr>
            <p:sp>
              <p:nvSpPr>
                <p:cNvPr id="8281" name="Rectangle 25"/>
                <p:cNvSpPr>
                  <a:spLocks noChangeArrowheads="1"/>
                </p:cNvSpPr>
                <p:nvPr/>
              </p:nvSpPr>
              <p:spPr bwMode="auto">
                <a:xfrm>
                  <a:off x="2556" y="2780"/>
                  <a:ext cx="452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střední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82" name="Rectangle 92"/>
                <p:cNvSpPr>
                  <a:spLocks noChangeArrowheads="1"/>
                </p:cNvSpPr>
                <p:nvPr/>
              </p:nvSpPr>
              <p:spPr bwMode="auto">
                <a:xfrm>
                  <a:off x="2513" y="2780"/>
                  <a:ext cx="538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1" name="Group 95"/>
              <p:cNvGrpSpPr>
                <a:grpSpLocks/>
              </p:cNvGrpSpPr>
              <p:nvPr/>
            </p:nvGrpSpPr>
            <p:grpSpPr bwMode="auto">
              <a:xfrm>
                <a:off x="0" y="3336"/>
                <a:ext cx="696" cy="556"/>
                <a:chOff x="0" y="3336"/>
                <a:chExt cx="696" cy="556"/>
              </a:xfrm>
            </p:grpSpPr>
            <p:sp>
              <p:nvSpPr>
                <p:cNvPr id="8279" name="Rectangle 26"/>
                <p:cNvSpPr>
                  <a:spLocks noChangeArrowheads="1"/>
                </p:cNvSpPr>
                <p:nvPr/>
              </p:nvSpPr>
              <p:spPr bwMode="auto">
                <a:xfrm>
                  <a:off x="43" y="3336"/>
                  <a:ext cx="610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80" name="Rectangle 94"/>
                <p:cNvSpPr>
                  <a:spLocks noChangeArrowheads="1"/>
                </p:cNvSpPr>
                <p:nvPr/>
              </p:nvSpPr>
              <p:spPr bwMode="auto">
                <a:xfrm>
                  <a:off x="0" y="3336"/>
                  <a:ext cx="696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2" name="Group 97"/>
              <p:cNvGrpSpPr>
                <a:grpSpLocks/>
              </p:cNvGrpSpPr>
              <p:nvPr/>
            </p:nvGrpSpPr>
            <p:grpSpPr bwMode="auto">
              <a:xfrm>
                <a:off x="696" y="3336"/>
                <a:ext cx="994" cy="556"/>
                <a:chOff x="696" y="3336"/>
                <a:chExt cx="994" cy="556"/>
              </a:xfrm>
            </p:grpSpPr>
            <p:sp>
              <p:nvSpPr>
                <p:cNvPr id="8277" name="Rectangle 27"/>
                <p:cNvSpPr>
                  <a:spLocks noChangeArrowheads="1"/>
                </p:cNvSpPr>
                <p:nvPr/>
              </p:nvSpPr>
              <p:spPr bwMode="auto">
                <a:xfrm>
                  <a:off x="739" y="3336"/>
                  <a:ext cx="908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sekundární amin, amid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78" name="Rectangle 96"/>
                <p:cNvSpPr>
                  <a:spLocks noChangeArrowheads="1"/>
                </p:cNvSpPr>
                <p:nvPr/>
              </p:nvSpPr>
              <p:spPr bwMode="auto">
                <a:xfrm>
                  <a:off x="696" y="3336"/>
                  <a:ext cx="994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3" name="Group 99"/>
              <p:cNvGrpSpPr>
                <a:grpSpLocks/>
              </p:cNvGrpSpPr>
              <p:nvPr/>
            </p:nvGrpSpPr>
            <p:grpSpPr bwMode="auto">
              <a:xfrm>
                <a:off x="1690" y="3336"/>
                <a:ext cx="823" cy="556"/>
                <a:chOff x="1690" y="3336"/>
                <a:chExt cx="823" cy="556"/>
              </a:xfrm>
            </p:grpSpPr>
            <p:sp>
              <p:nvSpPr>
                <p:cNvPr id="8275" name="Rectangle 28"/>
                <p:cNvSpPr>
                  <a:spLocks noChangeArrowheads="1"/>
                </p:cNvSpPr>
                <p:nvPr/>
              </p:nvSpPr>
              <p:spPr bwMode="auto">
                <a:xfrm>
                  <a:off x="1733" y="3336"/>
                  <a:ext cx="737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3500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76" name="Rectangle 98"/>
                <p:cNvSpPr>
                  <a:spLocks noChangeArrowheads="1"/>
                </p:cNvSpPr>
                <p:nvPr/>
              </p:nvSpPr>
              <p:spPr bwMode="auto">
                <a:xfrm>
                  <a:off x="1690" y="3336"/>
                  <a:ext cx="823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4" name="Group 101"/>
              <p:cNvGrpSpPr>
                <a:grpSpLocks/>
              </p:cNvGrpSpPr>
              <p:nvPr/>
            </p:nvGrpSpPr>
            <p:grpSpPr bwMode="auto">
              <a:xfrm>
                <a:off x="2513" y="3336"/>
                <a:ext cx="538" cy="556"/>
                <a:chOff x="2513" y="3336"/>
                <a:chExt cx="538" cy="556"/>
              </a:xfrm>
            </p:grpSpPr>
            <p:sp>
              <p:nvSpPr>
                <p:cNvPr id="8273" name="Rectangle 29"/>
                <p:cNvSpPr>
                  <a:spLocks noChangeArrowheads="1"/>
                </p:cNvSpPr>
                <p:nvPr/>
              </p:nvSpPr>
              <p:spPr bwMode="auto">
                <a:xfrm>
                  <a:off x="2556" y="3336"/>
                  <a:ext cx="452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střední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74" name="Rectangle 100"/>
                <p:cNvSpPr>
                  <a:spLocks noChangeArrowheads="1"/>
                </p:cNvSpPr>
                <p:nvPr/>
              </p:nvSpPr>
              <p:spPr bwMode="auto">
                <a:xfrm>
                  <a:off x="2513" y="3336"/>
                  <a:ext cx="538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5" name="Group 103"/>
              <p:cNvGrpSpPr>
                <a:grpSpLocks/>
              </p:cNvGrpSpPr>
              <p:nvPr/>
            </p:nvGrpSpPr>
            <p:grpSpPr bwMode="auto">
              <a:xfrm>
                <a:off x="0" y="3892"/>
                <a:ext cx="696" cy="556"/>
                <a:chOff x="0" y="3892"/>
                <a:chExt cx="696" cy="556"/>
              </a:xfrm>
            </p:grpSpPr>
            <p:sp>
              <p:nvSpPr>
                <p:cNvPr id="8271" name="Rectangle 30"/>
                <p:cNvSpPr>
                  <a:spLocks noChangeArrowheads="1"/>
                </p:cNvSpPr>
                <p:nvPr/>
              </p:nvSpPr>
              <p:spPr bwMode="auto">
                <a:xfrm>
                  <a:off x="43" y="3892"/>
                  <a:ext cx="610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72" name="Rectangle 102"/>
                <p:cNvSpPr>
                  <a:spLocks noChangeArrowheads="1"/>
                </p:cNvSpPr>
                <p:nvPr/>
              </p:nvSpPr>
              <p:spPr bwMode="auto">
                <a:xfrm>
                  <a:off x="0" y="3892"/>
                  <a:ext cx="696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6" name="Group 105"/>
              <p:cNvGrpSpPr>
                <a:grpSpLocks/>
              </p:cNvGrpSpPr>
              <p:nvPr/>
            </p:nvGrpSpPr>
            <p:grpSpPr bwMode="auto">
              <a:xfrm>
                <a:off x="696" y="3892"/>
                <a:ext cx="994" cy="556"/>
                <a:chOff x="696" y="3892"/>
                <a:chExt cx="994" cy="556"/>
              </a:xfrm>
            </p:grpSpPr>
            <p:sp>
              <p:nvSpPr>
                <p:cNvPr id="8269" name="Rectangle 31"/>
                <p:cNvSpPr>
                  <a:spLocks noChangeArrowheads="1"/>
                </p:cNvSpPr>
                <p:nvPr/>
              </p:nvSpPr>
              <p:spPr bwMode="auto">
                <a:xfrm>
                  <a:off x="739" y="3892"/>
                  <a:ext cx="908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terciární amin, amid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70" name="Rectangle 104"/>
                <p:cNvSpPr>
                  <a:spLocks noChangeArrowheads="1"/>
                </p:cNvSpPr>
                <p:nvPr/>
              </p:nvSpPr>
              <p:spPr bwMode="auto">
                <a:xfrm>
                  <a:off x="696" y="3892"/>
                  <a:ext cx="994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7" name="Group 107"/>
              <p:cNvGrpSpPr>
                <a:grpSpLocks/>
              </p:cNvGrpSpPr>
              <p:nvPr/>
            </p:nvGrpSpPr>
            <p:grpSpPr bwMode="auto">
              <a:xfrm>
                <a:off x="1690" y="3892"/>
                <a:ext cx="823" cy="556"/>
                <a:chOff x="1690" y="3892"/>
                <a:chExt cx="823" cy="556"/>
              </a:xfrm>
            </p:grpSpPr>
            <p:sp>
              <p:nvSpPr>
                <p:cNvPr id="8267" name="Rectangle 32"/>
                <p:cNvSpPr>
                  <a:spLocks noChangeArrowheads="1"/>
                </p:cNvSpPr>
                <p:nvPr/>
              </p:nvSpPr>
              <p:spPr bwMode="auto">
                <a:xfrm>
                  <a:off x="1733" y="3892"/>
                  <a:ext cx="737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-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68" name="Rectangle 106"/>
                <p:cNvSpPr>
                  <a:spLocks noChangeArrowheads="1"/>
                </p:cNvSpPr>
                <p:nvPr/>
              </p:nvSpPr>
              <p:spPr bwMode="auto">
                <a:xfrm>
                  <a:off x="1690" y="3892"/>
                  <a:ext cx="823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8" name="Group 109"/>
              <p:cNvGrpSpPr>
                <a:grpSpLocks/>
              </p:cNvGrpSpPr>
              <p:nvPr/>
            </p:nvGrpSpPr>
            <p:grpSpPr bwMode="auto">
              <a:xfrm>
                <a:off x="2513" y="3892"/>
                <a:ext cx="538" cy="556"/>
                <a:chOff x="2513" y="3892"/>
                <a:chExt cx="538" cy="556"/>
              </a:xfrm>
            </p:grpSpPr>
            <p:sp>
              <p:nvSpPr>
                <p:cNvPr id="8265" name="Rectangle 33"/>
                <p:cNvSpPr>
                  <a:spLocks noChangeArrowheads="1"/>
                </p:cNvSpPr>
                <p:nvPr/>
              </p:nvSpPr>
              <p:spPr bwMode="auto">
                <a:xfrm>
                  <a:off x="2556" y="3892"/>
                  <a:ext cx="452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 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66" name="Rectangle 108"/>
                <p:cNvSpPr>
                  <a:spLocks noChangeArrowheads="1"/>
                </p:cNvSpPr>
                <p:nvPr/>
              </p:nvSpPr>
              <p:spPr bwMode="auto">
                <a:xfrm>
                  <a:off x="2513" y="3892"/>
                  <a:ext cx="538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29" name="Group 111"/>
              <p:cNvGrpSpPr>
                <a:grpSpLocks/>
              </p:cNvGrpSpPr>
              <p:nvPr/>
            </p:nvGrpSpPr>
            <p:grpSpPr bwMode="auto">
              <a:xfrm>
                <a:off x="0" y="4448"/>
                <a:ext cx="696" cy="556"/>
                <a:chOff x="0" y="4448"/>
                <a:chExt cx="696" cy="556"/>
              </a:xfrm>
            </p:grpSpPr>
            <p:sp>
              <p:nvSpPr>
                <p:cNvPr id="8263" name="Rectangle 34"/>
                <p:cNvSpPr>
                  <a:spLocks noChangeArrowheads="1"/>
                </p:cNvSpPr>
                <p:nvPr/>
              </p:nvSpPr>
              <p:spPr bwMode="auto">
                <a:xfrm>
                  <a:off x="43" y="4448"/>
                  <a:ext cx="610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C-N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64" name="Rectangle 110"/>
                <p:cNvSpPr>
                  <a:spLocks noChangeArrowheads="1"/>
                </p:cNvSpPr>
                <p:nvPr/>
              </p:nvSpPr>
              <p:spPr bwMode="auto">
                <a:xfrm>
                  <a:off x="0" y="4448"/>
                  <a:ext cx="696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0" name="Group 113"/>
              <p:cNvGrpSpPr>
                <a:grpSpLocks/>
              </p:cNvGrpSpPr>
              <p:nvPr/>
            </p:nvGrpSpPr>
            <p:grpSpPr bwMode="auto">
              <a:xfrm>
                <a:off x="696" y="4448"/>
                <a:ext cx="994" cy="556"/>
                <a:chOff x="696" y="4448"/>
                <a:chExt cx="994" cy="556"/>
              </a:xfrm>
            </p:grpSpPr>
            <p:sp>
              <p:nvSpPr>
                <p:cNvPr id="8261" name="Rectangle 35"/>
                <p:cNvSpPr>
                  <a:spLocks noChangeArrowheads="1"/>
                </p:cNvSpPr>
                <p:nvPr/>
              </p:nvSpPr>
              <p:spPr bwMode="auto">
                <a:xfrm>
                  <a:off x="739" y="4448"/>
                  <a:ext cx="908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aminy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62" name="Rectangle 112"/>
                <p:cNvSpPr>
                  <a:spLocks noChangeArrowheads="1"/>
                </p:cNvSpPr>
                <p:nvPr/>
              </p:nvSpPr>
              <p:spPr bwMode="auto">
                <a:xfrm>
                  <a:off x="696" y="4448"/>
                  <a:ext cx="994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1" name="Group 115"/>
              <p:cNvGrpSpPr>
                <a:grpSpLocks/>
              </p:cNvGrpSpPr>
              <p:nvPr/>
            </p:nvGrpSpPr>
            <p:grpSpPr bwMode="auto">
              <a:xfrm>
                <a:off x="1690" y="4448"/>
                <a:ext cx="823" cy="556"/>
                <a:chOff x="1690" y="4448"/>
                <a:chExt cx="823" cy="556"/>
              </a:xfrm>
            </p:grpSpPr>
            <p:sp>
              <p:nvSpPr>
                <p:cNvPr id="8259" name="Rectangle 36"/>
                <p:cNvSpPr>
                  <a:spLocks noChangeArrowheads="1"/>
                </p:cNvSpPr>
                <p:nvPr/>
              </p:nvSpPr>
              <p:spPr bwMode="auto">
                <a:xfrm>
                  <a:off x="1733" y="4448"/>
                  <a:ext cx="737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1350-1000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60" name="Rectangle 114"/>
                <p:cNvSpPr>
                  <a:spLocks noChangeArrowheads="1"/>
                </p:cNvSpPr>
                <p:nvPr/>
              </p:nvSpPr>
              <p:spPr bwMode="auto">
                <a:xfrm>
                  <a:off x="1690" y="4448"/>
                  <a:ext cx="823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2" name="Group 117"/>
              <p:cNvGrpSpPr>
                <a:grpSpLocks/>
              </p:cNvGrpSpPr>
              <p:nvPr/>
            </p:nvGrpSpPr>
            <p:grpSpPr bwMode="auto">
              <a:xfrm>
                <a:off x="2513" y="4448"/>
                <a:ext cx="538" cy="556"/>
                <a:chOff x="2513" y="4448"/>
                <a:chExt cx="538" cy="556"/>
              </a:xfrm>
            </p:grpSpPr>
            <p:sp>
              <p:nvSpPr>
                <p:cNvPr id="8257" name="Rectangle 37"/>
                <p:cNvSpPr>
                  <a:spLocks noChangeArrowheads="1"/>
                </p:cNvSpPr>
                <p:nvPr/>
              </p:nvSpPr>
              <p:spPr bwMode="auto">
                <a:xfrm>
                  <a:off x="2556" y="4448"/>
                  <a:ext cx="452" cy="5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střední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58" name="Rectangle 116"/>
                <p:cNvSpPr>
                  <a:spLocks noChangeArrowheads="1"/>
                </p:cNvSpPr>
                <p:nvPr/>
              </p:nvSpPr>
              <p:spPr bwMode="auto">
                <a:xfrm>
                  <a:off x="2513" y="4448"/>
                  <a:ext cx="538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3" name="Group 119"/>
              <p:cNvGrpSpPr>
                <a:grpSpLocks/>
              </p:cNvGrpSpPr>
              <p:nvPr/>
            </p:nvGrpSpPr>
            <p:grpSpPr bwMode="auto">
              <a:xfrm>
                <a:off x="0" y="5004"/>
                <a:ext cx="696" cy="422"/>
                <a:chOff x="0" y="5004"/>
                <a:chExt cx="696" cy="422"/>
              </a:xfrm>
            </p:grpSpPr>
            <p:sp>
              <p:nvSpPr>
                <p:cNvPr id="8255" name="Rectangle 38"/>
                <p:cNvSpPr>
                  <a:spLocks noChangeArrowheads="1"/>
                </p:cNvSpPr>
                <p:nvPr/>
              </p:nvSpPr>
              <p:spPr bwMode="auto">
                <a:xfrm>
                  <a:off x="43" y="5004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</a:t>
                  </a:r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  <a:p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8256" name="Rectangle 118"/>
                <p:cNvSpPr>
                  <a:spLocks noChangeArrowheads="1"/>
                </p:cNvSpPr>
                <p:nvPr/>
              </p:nvSpPr>
              <p:spPr bwMode="auto">
                <a:xfrm>
                  <a:off x="0" y="5004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4" name="Group 121"/>
              <p:cNvGrpSpPr>
                <a:grpSpLocks/>
              </p:cNvGrpSpPr>
              <p:nvPr/>
            </p:nvGrpSpPr>
            <p:grpSpPr bwMode="auto">
              <a:xfrm>
                <a:off x="696" y="5004"/>
                <a:ext cx="994" cy="422"/>
                <a:chOff x="696" y="5004"/>
                <a:chExt cx="994" cy="422"/>
              </a:xfrm>
            </p:grpSpPr>
            <p:sp>
              <p:nvSpPr>
                <p:cNvPr id="8253" name="Rectangle 39"/>
                <p:cNvSpPr>
                  <a:spLocks noChangeArrowheads="1"/>
                </p:cNvSpPr>
                <p:nvPr/>
              </p:nvSpPr>
              <p:spPr bwMode="auto">
                <a:xfrm>
                  <a:off x="739" y="5004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nitrily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54" name="Rectangle 120"/>
                <p:cNvSpPr>
                  <a:spLocks noChangeArrowheads="1"/>
                </p:cNvSpPr>
                <p:nvPr/>
              </p:nvSpPr>
              <p:spPr bwMode="auto">
                <a:xfrm>
                  <a:off x="696" y="5004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5" name="Group 123"/>
              <p:cNvGrpSpPr>
                <a:grpSpLocks/>
              </p:cNvGrpSpPr>
              <p:nvPr/>
            </p:nvGrpSpPr>
            <p:grpSpPr bwMode="auto">
              <a:xfrm>
                <a:off x="1690" y="5004"/>
                <a:ext cx="823" cy="422"/>
                <a:chOff x="1690" y="5004"/>
                <a:chExt cx="823" cy="422"/>
              </a:xfrm>
            </p:grpSpPr>
            <p:sp>
              <p:nvSpPr>
                <p:cNvPr id="8251" name="Rectangle 40"/>
                <p:cNvSpPr>
                  <a:spLocks noChangeArrowheads="1"/>
                </p:cNvSpPr>
                <p:nvPr/>
              </p:nvSpPr>
              <p:spPr bwMode="auto">
                <a:xfrm>
                  <a:off x="1733" y="5004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2280-2200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52" name="Rectangle 122"/>
                <p:cNvSpPr>
                  <a:spLocks noChangeArrowheads="1"/>
                </p:cNvSpPr>
                <p:nvPr/>
              </p:nvSpPr>
              <p:spPr bwMode="auto">
                <a:xfrm>
                  <a:off x="1690" y="5004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6" name="Group 125"/>
              <p:cNvGrpSpPr>
                <a:grpSpLocks/>
              </p:cNvGrpSpPr>
              <p:nvPr/>
            </p:nvGrpSpPr>
            <p:grpSpPr bwMode="auto">
              <a:xfrm>
                <a:off x="2513" y="5004"/>
                <a:ext cx="538" cy="422"/>
                <a:chOff x="2513" y="5004"/>
                <a:chExt cx="538" cy="422"/>
              </a:xfrm>
            </p:grpSpPr>
            <p:sp>
              <p:nvSpPr>
                <p:cNvPr id="8249" name="Rectangle 41"/>
                <p:cNvSpPr>
                  <a:spLocks noChangeArrowheads="1"/>
                </p:cNvSpPr>
                <p:nvPr/>
              </p:nvSpPr>
              <p:spPr bwMode="auto">
                <a:xfrm>
                  <a:off x="2556" y="5004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50" name="Rectangle 124"/>
                <p:cNvSpPr>
                  <a:spLocks noChangeArrowheads="1"/>
                </p:cNvSpPr>
                <p:nvPr/>
              </p:nvSpPr>
              <p:spPr bwMode="auto">
                <a:xfrm>
                  <a:off x="2513" y="5004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7" name="Group 127"/>
              <p:cNvGrpSpPr>
                <a:grpSpLocks/>
              </p:cNvGrpSpPr>
              <p:nvPr/>
            </p:nvGrpSpPr>
            <p:grpSpPr bwMode="auto">
              <a:xfrm>
                <a:off x="0" y="5426"/>
                <a:ext cx="696" cy="422"/>
                <a:chOff x="0" y="5426"/>
                <a:chExt cx="696" cy="422"/>
              </a:xfrm>
            </p:grpSpPr>
            <p:sp>
              <p:nvSpPr>
                <p:cNvPr id="8247" name="Rectangle 42"/>
                <p:cNvSpPr>
                  <a:spLocks noChangeArrowheads="1"/>
                </p:cNvSpPr>
                <p:nvPr/>
              </p:nvSpPr>
              <p:spPr bwMode="auto">
                <a:xfrm>
                  <a:off x="43" y="5426"/>
                  <a:ext cx="610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NO</a:t>
                  </a:r>
                  <a:r>
                    <a:rPr lang="en-GB" altLang="en-US" sz="1400" baseline="-3000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GB" altLang="en-US" sz="1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GB" altLang="en-US"/>
                </a:p>
              </p:txBody>
            </p:sp>
            <p:sp>
              <p:nvSpPr>
                <p:cNvPr id="8248" name="Rectangle 126"/>
                <p:cNvSpPr>
                  <a:spLocks noChangeArrowheads="1"/>
                </p:cNvSpPr>
                <p:nvPr/>
              </p:nvSpPr>
              <p:spPr bwMode="auto">
                <a:xfrm>
                  <a:off x="0" y="5426"/>
                  <a:ext cx="696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8" name="Group 129"/>
              <p:cNvGrpSpPr>
                <a:grpSpLocks/>
              </p:cNvGrpSpPr>
              <p:nvPr/>
            </p:nvGrpSpPr>
            <p:grpSpPr bwMode="auto">
              <a:xfrm>
                <a:off x="696" y="5426"/>
                <a:ext cx="994" cy="422"/>
                <a:chOff x="696" y="5426"/>
                <a:chExt cx="994" cy="422"/>
              </a:xfrm>
            </p:grpSpPr>
            <p:sp>
              <p:nvSpPr>
                <p:cNvPr id="8245" name="Rectangle 43"/>
                <p:cNvSpPr>
                  <a:spLocks noChangeArrowheads="1"/>
                </p:cNvSpPr>
                <p:nvPr/>
              </p:nvSpPr>
              <p:spPr bwMode="auto">
                <a:xfrm>
                  <a:off x="739" y="5426"/>
                  <a:ext cx="908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nitro skupina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46" name="Rectangle 128"/>
                <p:cNvSpPr>
                  <a:spLocks noChangeArrowheads="1"/>
                </p:cNvSpPr>
                <p:nvPr/>
              </p:nvSpPr>
              <p:spPr bwMode="auto">
                <a:xfrm>
                  <a:off x="696" y="5426"/>
                  <a:ext cx="994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39" name="Group 131"/>
              <p:cNvGrpSpPr>
                <a:grpSpLocks/>
              </p:cNvGrpSpPr>
              <p:nvPr/>
            </p:nvGrpSpPr>
            <p:grpSpPr bwMode="auto">
              <a:xfrm>
                <a:off x="1690" y="5426"/>
                <a:ext cx="823" cy="422"/>
                <a:chOff x="1690" y="5426"/>
                <a:chExt cx="823" cy="422"/>
              </a:xfrm>
            </p:grpSpPr>
            <p:sp>
              <p:nvSpPr>
                <p:cNvPr id="8243" name="Rectangle 44"/>
                <p:cNvSpPr>
                  <a:spLocks noChangeArrowheads="1"/>
                </p:cNvSpPr>
                <p:nvPr/>
              </p:nvSpPr>
              <p:spPr bwMode="auto">
                <a:xfrm>
                  <a:off x="1733" y="5426"/>
                  <a:ext cx="737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1550,1370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44" name="Rectangle 130"/>
                <p:cNvSpPr>
                  <a:spLocks noChangeArrowheads="1"/>
                </p:cNvSpPr>
                <p:nvPr/>
              </p:nvSpPr>
              <p:spPr bwMode="auto">
                <a:xfrm>
                  <a:off x="1690" y="5426"/>
                  <a:ext cx="823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8240" name="Group 133"/>
              <p:cNvGrpSpPr>
                <a:grpSpLocks/>
              </p:cNvGrpSpPr>
              <p:nvPr/>
            </p:nvGrpSpPr>
            <p:grpSpPr bwMode="auto">
              <a:xfrm>
                <a:off x="2513" y="5426"/>
                <a:ext cx="538" cy="422"/>
                <a:chOff x="2513" y="5426"/>
                <a:chExt cx="538" cy="422"/>
              </a:xfrm>
            </p:grpSpPr>
            <p:sp>
              <p:nvSpPr>
                <p:cNvPr id="8241" name="Rectangle 45"/>
                <p:cNvSpPr>
                  <a:spLocks noChangeArrowheads="1"/>
                </p:cNvSpPr>
                <p:nvPr/>
              </p:nvSpPr>
              <p:spPr bwMode="auto">
                <a:xfrm>
                  <a:off x="2556" y="5426"/>
                  <a:ext cx="452" cy="4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GB" altLang="en-US" sz="1400">
                      <a:latin typeface="Arial" panose="020B0604020202020204" pitchFamily="34" charset="0"/>
                      <a:cs typeface="Arial" panose="020B0604020202020204" pitchFamily="34" charset="0"/>
                    </a:rPr>
                    <a:t>silná</a:t>
                  </a:r>
                </a:p>
                <a:p>
                  <a:endParaRPr lang="en-GB" altLang="en-US"/>
                </a:p>
              </p:txBody>
            </p:sp>
            <p:sp>
              <p:nvSpPr>
                <p:cNvPr id="8242" name="Rectangle 132"/>
                <p:cNvSpPr>
                  <a:spLocks noChangeArrowheads="1"/>
                </p:cNvSpPr>
                <p:nvPr/>
              </p:nvSpPr>
              <p:spPr bwMode="auto">
                <a:xfrm>
                  <a:off x="2513" y="5426"/>
                  <a:ext cx="538" cy="42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</p:grpSp>
        <p:sp>
          <p:nvSpPr>
            <p:cNvPr id="8196" name="Rectangle 135"/>
            <p:cNvSpPr>
              <a:spLocks noChangeArrowheads="1"/>
            </p:cNvSpPr>
            <p:nvPr/>
          </p:nvSpPr>
          <p:spPr bwMode="auto">
            <a:xfrm>
              <a:off x="-2" y="-2"/>
              <a:ext cx="3055" cy="5852"/>
            </a:xfrm>
            <a:prstGeom prst="rect">
              <a:avLst/>
            </a:prstGeom>
            <a:noFill/>
            <a:ln w="793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4249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="" xmlns:a16="http://schemas.microsoft.com/office/drawing/2014/main" id="{171A4767-A923-A0B8-2097-8A9828F2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093"/>
            <a:ext cx="9144000" cy="483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="" xmlns:a16="http://schemas.microsoft.com/office/drawing/2014/main" id="{AAF6637D-DB8C-DF75-7EB6-2CB66C08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12"/>
            <a:ext cx="9144000" cy="47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16385"/>
          <p:cNvSpPr>
            <a:spLocks noGrp="1" noChangeArrowheads="1"/>
          </p:cNvSpPr>
          <p:nvPr>
            <p:ph type="title"/>
          </p:nvPr>
        </p:nvSpPr>
        <p:spPr>
          <a:xfrm>
            <a:off x="360153" y="0"/>
            <a:ext cx="8229600" cy="1143000"/>
          </a:xfrm>
          <a:noFill/>
        </p:spPr>
        <p:txBody>
          <a:bodyPr/>
          <a:lstStyle/>
          <a:p>
            <a:pPr marL="0" indent="0" defTabSz="914400" eaLnBrk="1" hangingPunct="1"/>
            <a:r>
              <a:rPr lang="en-US" altLang="cs-CZ" dirty="0" err="1">
                <a:solidFill>
                  <a:schemeClr val="tx1"/>
                </a:solidFill>
              </a:rPr>
              <a:t>Rozd</a:t>
            </a:r>
            <a:r>
              <a:rPr lang="cs-CZ" altLang="cs-CZ" dirty="0">
                <a:solidFill>
                  <a:schemeClr val="tx1"/>
                </a:solidFill>
              </a:rPr>
              <a:t>ělení oblastí záření</a:t>
            </a:r>
          </a:p>
        </p:txBody>
      </p:sp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1" y="845850"/>
            <a:ext cx="8645824" cy="601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cs-CZ" altLang="cs-CZ" dirty="0"/>
              <a:t>Využití</a:t>
            </a:r>
          </a:p>
        </p:txBody>
      </p:sp>
      <p:sp>
        <p:nvSpPr>
          <p:cNvPr id="57347" name="Rectangle 58370"/>
          <p:cNvSpPr>
            <a:spLocks noChangeArrowheads="1"/>
          </p:cNvSpPr>
          <p:nvPr/>
        </p:nvSpPr>
        <p:spPr bwMode="auto"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-13873163">
              <a:spcBef>
                <a:spcPct val="20000"/>
              </a:spcBef>
              <a:buFontTx/>
              <a:buChar char="-"/>
            </a:pPr>
            <a:r>
              <a:rPr lang="cs-CZ" altLang="cs-CZ" sz="2800" b="1">
                <a:latin typeface="+mn-lt"/>
              </a:rPr>
              <a:t> Identifikace látek </a:t>
            </a:r>
            <a:r>
              <a:rPr lang="cs-CZ" altLang="cs-CZ" sz="2800">
                <a:latin typeface="+mn-lt"/>
              </a:rPr>
              <a:t>– určitá část spektra je pro danou látku charakteristická (</a:t>
            </a:r>
            <a:r>
              <a:rPr lang="cs-CZ" altLang="cs-CZ" sz="2800" b="1">
                <a:latin typeface="+mn-lt"/>
              </a:rPr>
              <a:t>fingerprint – otisk prstu 1600 – 600 cm</a:t>
            </a:r>
            <a:r>
              <a:rPr lang="cs-CZ" altLang="cs-CZ" sz="2800" b="1" baseline="30000">
                <a:latin typeface="+mn-lt"/>
              </a:rPr>
              <a:t>-1</a:t>
            </a:r>
            <a:r>
              <a:rPr lang="cs-CZ" altLang="cs-CZ" sz="2800" b="1">
                <a:latin typeface="+mn-lt"/>
              </a:rPr>
              <a:t>)</a:t>
            </a:r>
          </a:p>
          <a:p>
            <a:pPr defTabSz="-13873163">
              <a:spcBef>
                <a:spcPct val="20000"/>
              </a:spcBef>
              <a:buFontTx/>
              <a:buChar char="-"/>
            </a:pPr>
            <a:r>
              <a:rPr lang="cs-CZ" altLang="cs-CZ" sz="2800">
                <a:latin typeface="+mn-lt"/>
              </a:rPr>
              <a:t>  </a:t>
            </a:r>
            <a:r>
              <a:rPr lang="cs-CZ" altLang="cs-CZ" sz="2800" b="1">
                <a:latin typeface="+mn-lt"/>
              </a:rPr>
              <a:t>kvantitativní stanovení </a:t>
            </a:r>
            <a:r>
              <a:rPr lang="cs-CZ" altLang="cs-CZ" sz="2800">
                <a:latin typeface="+mn-lt"/>
              </a:rPr>
              <a:t>látek pomocí Lambert-Beerova zákona</a:t>
            </a:r>
          </a:p>
          <a:p>
            <a:pPr defTabSz="-13873163">
              <a:spcBef>
                <a:spcPct val="20000"/>
              </a:spcBef>
            </a:pPr>
            <a:endParaRPr lang="cs-CZ" altLang="cs-CZ" sz="2800">
              <a:latin typeface="+mn-lt"/>
            </a:endParaRPr>
          </a:p>
        </p:txBody>
      </p:sp>
      <p:pic>
        <p:nvPicPr>
          <p:cNvPr id="4" name="Obrázek 3" descr="Obsah obrázku interiér&#10;&#10;Popis byl vytvořen automaticky">
            <a:extLst>
              <a:ext uri="{FF2B5EF4-FFF2-40B4-BE49-F238E27FC236}">
                <a16:creationId xmlns="" xmlns:a16="http://schemas.microsoft.com/office/drawing/2014/main" id="{EAF936B1-825B-30B7-176E-EE156A9B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8" r="28042" b="1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5" y="548939"/>
            <a:ext cx="3287948" cy="3287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430" y="640449"/>
            <a:ext cx="2716719" cy="2559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02" y="4051030"/>
            <a:ext cx="3302000" cy="264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06" y="3628317"/>
            <a:ext cx="3866983" cy="29032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50985" y="271117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altLang="cs-CZ" dirty="0"/>
              <a:t> </a:t>
            </a:r>
            <a:r>
              <a:rPr lang="cs-CZ" altLang="cs-CZ" b="1" dirty="0"/>
              <a:t>Meření plynů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5473828" y="212566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altLang="cs-CZ" dirty="0"/>
              <a:t> </a:t>
            </a:r>
            <a:r>
              <a:rPr lang="cs-CZ" altLang="cs-CZ" b="1" dirty="0"/>
              <a:t>Peletky-meření pevných látek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196867" y="357462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altLang="cs-CZ" dirty="0"/>
              <a:t> </a:t>
            </a:r>
            <a:r>
              <a:rPr lang="cs-CZ" altLang="cs-CZ" b="1" dirty="0"/>
              <a:t>Kapalinové kyvety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1188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28" y="155275"/>
            <a:ext cx="8307238" cy="640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004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909638"/>
            <a:ext cx="86772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583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633538"/>
            <a:ext cx="87249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9908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2" y="155275"/>
            <a:ext cx="7607779" cy="662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268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5" y="291860"/>
            <a:ext cx="8997351" cy="615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461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" y="2009865"/>
            <a:ext cx="8853308" cy="361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6824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="" xmlns:a16="http://schemas.microsoft.com/office/drawing/2014/main" id="{4EA3EA28-F741-D57F-50E0-66116408730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cs-CZ" altLang="en-US" b="1">
                <a:solidFill>
                  <a:schemeClr val="accent2"/>
                </a:solidFill>
              </a:rPr>
              <a:t>Chromatografie</a:t>
            </a:r>
            <a:br>
              <a:rPr lang="cs-CZ" altLang="en-US" b="1">
                <a:solidFill>
                  <a:schemeClr val="accent2"/>
                </a:solidFill>
              </a:rPr>
            </a:br>
            <a:endParaRPr lang="cs-CZ" altLang="en-US" b="1">
              <a:solidFill>
                <a:schemeClr val="accent2"/>
              </a:solidFill>
            </a:endParaRPr>
          </a:p>
        </p:txBody>
      </p:sp>
      <p:sp>
        <p:nvSpPr>
          <p:cNvPr id="4100" name="Rectangle 3">
            <a:extLst>
              <a:ext uri="{FF2B5EF4-FFF2-40B4-BE49-F238E27FC236}">
                <a16:creationId xmlns="" xmlns:a16="http://schemas.microsoft.com/office/drawing/2014/main" id="{82CC96B4-7FF7-84D7-3990-B1C5A0A54E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cs-CZ" altLang="en-US"/>
          </a:p>
          <a:p>
            <a:pPr eaLnBrk="1" hangingPunct="1"/>
            <a:endParaRPr lang="cs-CZ" altLang="en-US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="" xmlns:a16="http://schemas.microsoft.com/office/drawing/2014/main" id="{4ED2E3B0-B768-724E-2622-AA4611847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543175"/>
            <a:ext cx="5832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4572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147" name="Text Box 1027">
            <a:extLst>
              <a:ext uri="{FF2B5EF4-FFF2-40B4-BE49-F238E27FC236}">
                <a16:creationId xmlns="" xmlns:a16="http://schemas.microsoft.com/office/drawing/2014/main" id="{BABD5274-41B1-9558-FF5D-9F55D078A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765175"/>
            <a:ext cx="8713788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>
                <a:solidFill>
                  <a:srgbClr val="CC3300"/>
                </a:solidFill>
              </a:rPr>
              <a:t>Společným znakem všech chromatografických metod je kontinuální dělení složek analyzované směsi mezi dvěma fázemi.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cs-CZ" altLang="en-US">
              <a:solidFill>
                <a:srgbClr val="CC33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cs-CZ" altLang="en-US">
                <a:solidFill>
                  <a:schemeClr val="accent2"/>
                </a:solidFill>
              </a:rPr>
              <a:t> Pohyblivá fáze (mobilní), eluent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>
                <a:solidFill>
                  <a:schemeClr val="accent2"/>
                </a:solidFill>
              </a:rPr>
              <a:t> Nepohyblivá fáze (stacionární)</a:t>
            </a:r>
          </a:p>
        </p:txBody>
      </p:sp>
      <p:pic>
        <p:nvPicPr>
          <p:cNvPr id="6148" name="Picture 1028" descr="80px-Chromatography_of_chlorophyll_-_Step_7">
            <a:extLst>
              <a:ext uri="{FF2B5EF4-FFF2-40B4-BE49-F238E27FC236}">
                <a16:creationId xmlns="" xmlns:a16="http://schemas.microsoft.com/office/drawing/2014/main" id="{F485F88C-C7A1-3940-C05B-56AD6541A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060575"/>
            <a:ext cx="1184275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1029">
            <a:extLst>
              <a:ext uri="{FF2B5EF4-FFF2-40B4-BE49-F238E27FC236}">
                <a16:creationId xmlns="" xmlns:a16="http://schemas.microsoft.com/office/drawing/2014/main" id="{2B32A53A-8E12-BACD-11B8-11A8CE5FF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5661025"/>
            <a:ext cx="4176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dirty="0"/>
              <a:t>Výsledek chromatografie </a:t>
            </a:r>
            <a:r>
              <a:rPr lang="cs-CZ" altLang="en-US" sz="1800" u="sng" dirty="0">
                <a:hlinkClick r:id="rId4" tooltip="Chlorofyl"/>
              </a:rPr>
              <a:t>chlorofylu</a:t>
            </a:r>
            <a:r>
              <a:rPr lang="cs-CZ" altLang="en-US" sz="1800" u="sng" dirty="0"/>
              <a:t> 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" y="444440"/>
            <a:ext cx="9053164" cy="574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420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="" xmlns:a16="http://schemas.microsoft.com/office/drawing/2014/main" id="{A8FD153F-7B32-813B-BCB3-1F779907CA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81000"/>
            <a:ext cx="8424862" cy="1371600"/>
          </a:xfrm>
        </p:spPr>
        <p:txBody>
          <a:bodyPr/>
          <a:lstStyle/>
          <a:p>
            <a:pPr eaLnBrk="1" hangingPunct="1"/>
            <a:r>
              <a:rPr lang="cs-CZ" altLang="en-US" sz="4000">
                <a:solidFill>
                  <a:srgbClr val="990099"/>
                </a:solidFill>
              </a:rPr>
              <a:t>Princip chromatografického dělení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="" xmlns:a16="http://schemas.microsoft.com/office/drawing/2014/main" id="{0448ACB8-C7A5-8C29-FA28-575CBC86F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6200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cs-CZ" altLang="en-US" dirty="0"/>
              <a:t>   </a:t>
            </a:r>
            <a:r>
              <a:rPr lang="cs-CZ" altLang="en-US" dirty="0">
                <a:cs typeface="Times New Roman" panose="02020603050405020304" pitchFamily="18" charset="0"/>
              </a:rPr>
              <a:t>Koncentrace látky mezi </a:t>
            </a:r>
            <a:r>
              <a:rPr lang="cs-CZ" altLang="en-US" dirty="0" smtClean="0">
                <a:cs typeface="Times New Roman" panose="02020603050405020304" pitchFamily="18" charset="0"/>
              </a:rPr>
              <a:t>fázemi </a:t>
            </a:r>
            <a:r>
              <a:rPr lang="cs-CZ" altLang="en-US" dirty="0">
                <a:cs typeface="Times New Roman" panose="02020603050405020304" pitchFamily="18" charset="0"/>
              </a:rPr>
              <a:t>je definována </a:t>
            </a:r>
            <a:r>
              <a:rPr lang="cs-CZ" altLang="en-US" b="1" dirty="0">
                <a:cs typeface="Times New Roman" panose="02020603050405020304" pitchFamily="18" charset="0"/>
              </a:rPr>
              <a:t>distribučním koeficientem</a:t>
            </a:r>
            <a:r>
              <a:rPr lang="cs-CZ" altLang="en-US" dirty="0">
                <a:cs typeface="Times New Roman" panose="02020603050405020304" pitchFamily="18" charset="0"/>
              </a:rPr>
              <a:t> </a:t>
            </a:r>
            <a:r>
              <a:rPr lang="cs-CZ" altLang="en-US" b="1" dirty="0" err="1">
                <a:cs typeface="Times New Roman" panose="02020603050405020304" pitchFamily="18" charset="0"/>
              </a:rPr>
              <a:t>K</a:t>
            </a:r>
            <a:r>
              <a:rPr lang="cs-CZ" altLang="en-US" b="1" baseline="-30000" dirty="0" err="1">
                <a:cs typeface="Times New Roman" panose="02020603050405020304" pitchFamily="18" charset="0"/>
              </a:rPr>
              <a:t>d</a:t>
            </a:r>
            <a:r>
              <a:rPr lang="cs-CZ" altLang="en-US" sz="4000" b="1" dirty="0"/>
              <a:t> = </a:t>
            </a:r>
            <a:r>
              <a:rPr lang="cs-CZ" altLang="en-US" sz="4000" b="1" dirty="0" err="1"/>
              <a:t>c</a:t>
            </a:r>
            <a:r>
              <a:rPr lang="cs-CZ" altLang="en-US" sz="3600" b="1" baseline="-25000" dirty="0" err="1"/>
              <a:t>s</a:t>
            </a:r>
            <a:r>
              <a:rPr lang="cs-CZ" altLang="en-US" sz="3600" b="1" baseline="-25000" dirty="0"/>
              <a:t> </a:t>
            </a:r>
            <a:r>
              <a:rPr lang="cs-CZ" altLang="en-US" sz="4000" b="1" dirty="0"/>
              <a:t>/ c</a:t>
            </a:r>
            <a:r>
              <a:rPr lang="cs-CZ" altLang="en-US" sz="3600" b="1" baseline="-25000" dirty="0"/>
              <a:t>m</a:t>
            </a:r>
            <a:endParaRPr lang="cs-CZ" altLang="en-US" sz="4000" b="1" dirty="0"/>
          </a:p>
          <a:p>
            <a:pPr algn="ctr" eaLnBrk="1" hangingPunct="1">
              <a:buFontTx/>
              <a:buNone/>
            </a:pPr>
            <a:r>
              <a:rPr lang="cs-CZ" altLang="en-US" dirty="0"/>
              <a:t>    </a:t>
            </a:r>
          </a:p>
          <a:p>
            <a:pPr eaLnBrk="1" hangingPunct="1">
              <a:buFontTx/>
              <a:buNone/>
            </a:pPr>
            <a:r>
              <a:rPr lang="cs-CZ" altLang="en-US" dirty="0">
                <a:cs typeface="Times New Roman" panose="02020603050405020304" pitchFamily="18" charset="0"/>
              </a:rPr>
              <a:t>	Sloučeniny se dělí dle svých distribučních koeficientů pro zvolenou mobilní a stacionární fázi</a:t>
            </a:r>
            <a:r>
              <a:rPr lang="cs-CZ" altLang="en-US" dirty="0"/>
              <a:t>  </a:t>
            </a:r>
          </a:p>
          <a:p>
            <a:pPr algn="ctr" eaLnBrk="1" hangingPunct="1"/>
            <a:endParaRPr lang="cs-CZ" alt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="" xmlns:a16="http://schemas.microsoft.com/office/drawing/2014/main" id="{4DAA960D-283B-55D2-8ABC-5FC00E94F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84313"/>
            <a:ext cx="8424862" cy="40322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cs-CZ" sz="3200" b="1" i="1" dirty="0">
                <a:solidFill>
                  <a:srgbClr val="008000"/>
                </a:solidFill>
              </a:rPr>
              <a:t>Podle povahy mobilní fáze</a:t>
            </a:r>
          </a:p>
          <a:p>
            <a:pPr eaLnBrk="1" hangingPunct="1">
              <a:defRPr/>
            </a:pPr>
            <a:endParaRPr lang="cs-CZ" sz="3200" dirty="0"/>
          </a:p>
          <a:p>
            <a:pPr marL="457200" indent="-457200" eaLnBrk="1" hangingPunct="1">
              <a:buFont typeface="Wingdings" pitchFamily="2" charset="2"/>
              <a:buChar char="v"/>
              <a:defRPr/>
            </a:pPr>
            <a:r>
              <a:rPr lang="cs-CZ" sz="3200" dirty="0"/>
              <a:t> </a:t>
            </a:r>
            <a:r>
              <a:rPr lang="cs-CZ" sz="3200" b="1" dirty="0"/>
              <a:t>Chromatografie plynová					</a:t>
            </a:r>
            <a:r>
              <a:rPr lang="cs-CZ" sz="3200" dirty="0"/>
              <a:t> (</a:t>
            </a:r>
            <a:r>
              <a:rPr lang="cs-CZ" sz="3200" b="1" dirty="0">
                <a:solidFill>
                  <a:srgbClr val="CC3300"/>
                </a:solidFill>
              </a:rPr>
              <a:t>GC</a:t>
            </a:r>
            <a:r>
              <a:rPr lang="cs-CZ" sz="3200" dirty="0"/>
              <a:t>; </a:t>
            </a:r>
            <a:r>
              <a:rPr lang="cs-CZ" sz="3200" dirty="0" err="1"/>
              <a:t>Gas</a:t>
            </a:r>
            <a:r>
              <a:rPr lang="cs-CZ" sz="3200" dirty="0"/>
              <a:t> </a:t>
            </a:r>
            <a:r>
              <a:rPr lang="cs-CZ" sz="3200" dirty="0" err="1"/>
              <a:t>Chromatography</a:t>
            </a:r>
            <a:r>
              <a:rPr lang="cs-CZ" sz="3200" dirty="0"/>
              <a:t>), </a:t>
            </a:r>
          </a:p>
          <a:p>
            <a:pPr eaLnBrk="1" hangingPunct="1">
              <a:defRPr/>
            </a:pPr>
            <a:endParaRPr lang="cs-CZ" sz="3200" b="1" dirty="0"/>
          </a:p>
          <a:p>
            <a:pPr marL="457200" indent="-457200" eaLnBrk="1" hangingPunct="1">
              <a:buFont typeface="Wingdings" pitchFamily="2" charset="2"/>
              <a:buChar char="v"/>
              <a:defRPr/>
            </a:pPr>
            <a:r>
              <a:rPr lang="cs-CZ" sz="3200" b="1" dirty="0"/>
              <a:t> Chromatografie kapalinová		</a:t>
            </a:r>
            <a:r>
              <a:rPr lang="cs-CZ" sz="3200" dirty="0"/>
              <a:t>		 (</a:t>
            </a:r>
            <a:r>
              <a:rPr lang="cs-CZ" sz="3200" b="1" dirty="0">
                <a:solidFill>
                  <a:srgbClr val="CC3300"/>
                </a:solidFill>
              </a:rPr>
              <a:t>LC</a:t>
            </a:r>
            <a:r>
              <a:rPr lang="cs-CZ" sz="3200" dirty="0"/>
              <a:t>; </a:t>
            </a:r>
            <a:r>
              <a:rPr lang="cs-CZ" sz="3200" dirty="0" err="1"/>
              <a:t>Liquid</a:t>
            </a:r>
            <a:r>
              <a:rPr lang="cs-CZ" sz="3200" dirty="0"/>
              <a:t> </a:t>
            </a:r>
            <a:r>
              <a:rPr lang="cs-CZ" sz="3200" dirty="0" err="1"/>
              <a:t>Chromatography</a:t>
            </a:r>
            <a:r>
              <a:rPr lang="cs-CZ" sz="3200" dirty="0"/>
              <a:t>)</a:t>
            </a:r>
          </a:p>
          <a:p>
            <a:pPr eaLnBrk="1" hangingPunct="1">
              <a:defRPr/>
            </a:pPr>
            <a:endParaRPr lang="cs-CZ" sz="3200" dirty="0"/>
          </a:p>
        </p:txBody>
      </p:sp>
      <p:sp>
        <p:nvSpPr>
          <p:cNvPr id="10243" name="Text Box 5">
            <a:extLst>
              <a:ext uri="{FF2B5EF4-FFF2-40B4-BE49-F238E27FC236}">
                <a16:creationId xmlns="" xmlns:a16="http://schemas.microsoft.com/office/drawing/2014/main" id="{908691E3-1590-2AD4-4F8F-EED3BC9DD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4813"/>
            <a:ext cx="85693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3600" b="1">
                <a:solidFill>
                  <a:srgbClr val="990099"/>
                </a:solidFill>
              </a:rPr>
              <a:t>Různá hlediska dělení chromatografie</a:t>
            </a: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013BA7DC-1043-F082-CD3D-CB7722241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33" y="0"/>
            <a:ext cx="5660753" cy="59400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cs-CZ" dirty="0"/>
          </a:p>
          <a:p>
            <a:pPr eaLnBrk="1" hangingPunct="1">
              <a:defRPr/>
            </a:pPr>
            <a:endParaRPr lang="cs-CZ" dirty="0"/>
          </a:p>
          <a:p>
            <a:pPr algn="ctr" eaLnBrk="1" hangingPunct="1">
              <a:defRPr/>
            </a:pPr>
            <a:r>
              <a:rPr lang="cs-CZ" sz="3200" b="1" i="1" dirty="0">
                <a:solidFill>
                  <a:srgbClr val="008000"/>
                </a:solidFill>
              </a:rPr>
              <a:t>Podle způsobu provedení</a:t>
            </a:r>
            <a:r>
              <a:rPr lang="cs-CZ" sz="3200" b="1" dirty="0">
                <a:solidFill>
                  <a:srgbClr val="008000"/>
                </a:solidFill>
              </a:rPr>
              <a:t> </a:t>
            </a:r>
          </a:p>
          <a:p>
            <a:pPr eaLnBrk="1" hangingPunct="1">
              <a:defRPr/>
            </a:pPr>
            <a:endParaRPr lang="cs-CZ" sz="3200" b="1" dirty="0"/>
          </a:p>
          <a:p>
            <a:pPr marL="457200" indent="-457200" eaLnBrk="1" hangingPunct="1">
              <a:buFont typeface="Wingdings" pitchFamily="2" charset="2"/>
              <a:buChar char="v"/>
              <a:defRPr/>
            </a:pPr>
            <a:r>
              <a:rPr lang="cs-CZ" sz="2000" b="1" dirty="0"/>
              <a:t>Kolonová </a:t>
            </a:r>
            <a:r>
              <a:rPr lang="cs-CZ" sz="2000" dirty="0"/>
              <a:t>(sloupcová) </a:t>
            </a:r>
            <a:r>
              <a:rPr lang="cs-CZ" sz="2000" dirty="0">
                <a:cs typeface="Times New Roman" pitchFamily="18" charset="0"/>
              </a:rPr>
              <a:t>- stacionární fází (ukotvenou na vhodném materiálu) je naplněna skleněná či kovová kolona a mobilní fáze protéká kolonou pomocí gravitace nebo pumpy</a:t>
            </a:r>
            <a:r>
              <a:rPr lang="cs-CZ" sz="2000" dirty="0"/>
              <a:t> </a:t>
            </a:r>
            <a:endParaRPr lang="en-US" sz="2000" dirty="0" smtClean="0"/>
          </a:p>
          <a:p>
            <a:pPr eaLnBrk="1" hangingPunct="1">
              <a:defRPr/>
            </a:pPr>
            <a:endParaRPr lang="cs-CZ" sz="2000" dirty="0"/>
          </a:p>
          <a:p>
            <a:pPr marL="457200" indent="-457200" eaLnBrk="1" hangingPunct="1">
              <a:buFont typeface="Wingdings" pitchFamily="2" charset="2"/>
              <a:buChar char="v"/>
              <a:defRPr/>
            </a:pPr>
            <a:r>
              <a:rPr lang="cs-CZ" sz="2000" b="1" dirty="0"/>
              <a:t>Plošná </a:t>
            </a:r>
            <a:r>
              <a:rPr lang="cs-CZ" sz="2000" dirty="0"/>
              <a:t>(planární) </a:t>
            </a:r>
            <a:r>
              <a:rPr lang="cs-CZ" sz="2000" dirty="0">
                <a:cs typeface="Times New Roman" pitchFamily="18" charset="0"/>
              </a:rPr>
              <a:t>vhodný materiál pro stacionární fázi (silikagel, Al</a:t>
            </a:r>
            <a:r>
              <a:rPr lang="cs-CZ" sz="2000" baseline="-30000" dirty="0">
                <a:cs typeface="Times New Roman" pitchFamily="18" charset="0"/>
              </a:rPr>
              <a:t>2</a:t>
            </a:r>
            <a:r>
              <a:rPr lang="cs-CZ" sz="2000" dirty="0">
                <a:cs typeface="Times New Roman" pitchFamily="18" charset="0"/>
              </a:rPr>
              <a:t>O</a:t>
            </a:r>
            <a:r>
              <a:rPr lang="cs-CZ" sz="2000" baseline="-30000" dirty="0">
                <a:cs typeface="Times New Roman" pitchFamily="18" charset="0"/>
              </a:rPr>
              <a:t>3</a:t>
            </a:r>
            <a:r>
              <a:rPr lang="cs-CZ" sz="2000" dirty="0">
                <a:cs typeface="Times New Roman" pitchFamily="18" charset="0"/>
              </a:rPr>
              <a:t>) je nanesen v tenké vrstvě na skleněnou, plastikovou nebo kovovou desku a mobilní fáze se pohybuje tenkou vrstvou pomocí kapilárních sil - </a:t>
            </a:r>
            <a:r>
              <a:rPr lang="cs-CZ" sz="2000" dirty="0" err="1">
                <a:cs typeface="Times New Roman" pitchFamily="18" charset="0"/>
              </a:rPr>
              <a:t>tenkovrstevná</a:t>
            </a:r>
            <a:r>
              <a:rPr lang="cs-CZ" sz="2000" dirty="0">
                <a:cs typeface="Times New Roman" pitchFamily="18" charset="0"/>
              </a:rPr>
              <a:t> chromatografie (chromatografie na tenké vrs</a:t>
            </a:r>
            <a:r>
              <a:rPr lang="cs-CZ" sz="2000" dirty="0"/>
              <a:t>t</a:t>
            </a:r>
            <a:r>
              <a:rPr lang="cs-CZ" sz="2000" dirty="0">
                <a:cs typeface="Times New Roman" pitchFamily="18" charset="0"/>
              </a:rPr>
              <a:t>vě, TLC), papírová chromatografie</a:t>
            </a:r>
            <a:r>
              <a:rPr lang="cs-CZ" sz="2000" dirty="0"/>
              <a:t> 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88" y="4484916"/>
            <a:ext cx="3164112" cy="2373084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113211"/>
            <a:ext cx="2501563" cy="42062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>
            <a:extLst>
              <a:ext uri="{FF2B5EF4-FFF2-40B4-BE49-F238E27FC236}">
                <a16:creationId xmlns="" xmlns:a16="http://schemas.microsoft.com/office/drawing/2014/main" id="{340AE632-F7EC-5ADD-1B5F-B5A9E686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72245"/>
            <a:ext cx="8424862" cy="30469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tabLst>
                <a:tab pos="4746625" algn="l"/>
              </a:tabLst>
              <a:defRPr/>
            </a:pPr>
            <a:r>
              <a:rPr lang="cs-CZ" sz="3200" b="1" i="1" dirty="0">
                <a:solidFill>
                  <a:srgbClr val="008000"/>
                </a:solidFill>
              </a:rPr>
              <a:t>Podle  účelu použití</a:t>
            </a:r>
          </a:p>
          <a:p>
            <a:pPr eaLnBrk="1" hangingPunct="1">
              <a:tabLst>
                <a:tab pos="4746625" algn="l"/>
              </a:tabLst>
              <a:defRPr/>
            </a:pPr>
            <a:endParaRPr lang="cs-CZ" sz="3200" b="1" i="1" dirty="0">
              <a:solidFill>
                <a:schemeClr val="accent2"/>
              </a:solidFill>
            </a:endParaRPr>
          </a:p>
          <a:p>
            <a:pPr marL="457200" indent="-457200" eaLnBrk="1" hangingPunct="1">
              <a:buFont typeface="Wingdings" pitchFamily="2" charset="2"/>
              <a:buChar char="ü"/>
              <a:tabLst>
                <a:tab pos="4746625" algn="l"/>
              </a:tabLst>
              <a:defRPr/>
            </a:pPr>
            <a:r>
              <a:rPr lang="cs-CZ" sz="3200" dirty="0"/>
              <a:t> </a:t>
            </a:r>
            <a:r>
              <a:rPr lang="cs-CZ" sz="3200" b="1" dirty="0">
                <a:solidFill>
                  <a:srgbClr val="002060"/>
                </a:solidFill>
              </a:rPr>
              <a:t>Analytická</a:t>
            </a:r>
          </a:p>
          <a:p>
            <a:pPr eaLnBrk="1" hangingPunct="1">
              <a:tabLst>
                <a:tab pos="4746625" algn="l"/>
              </a:tabLst>
              <a:defRPr/>
            </a:pPr>
            <a:endParaRPr lang="cs-CZ" sz="3200" i="1" dirty="0">
              <a:solidFill>
                <a:schemeClr val="accent2"/>
              </a:solidFill>
            </a:endParaRPr>
          </a:p>
          <a:p>
            <a:pPr eaLnBrk="1" hangingPunct="1">
              <a:tabLst>
                <a:tab pos="4746625" algn="l"/>
              </a:tabLst>
              <a:defRPr/>
            </a:pPr>
            <a:endParaRPr lang="cs-CZ" sz="3200" i="1" dirty="0">
              <a:solidFill>
                <a:schemeClr val="accent2"/>
              </a:solidFill>
            </a:endParaRPr>
          </a:p>
          <a:p>
            <a:pPr eaLnBrk="1" hangingPunct="1">
              <a:tabLst>
                <a:tab pos="4746625" algn="l"/>
              </a:tabLst>
              <a:defRPr/>
            </a:pPr>
            <a:endParaRPr lang="cs-CZ" sz="3200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44" y="2077860"/>
            <a:ext cx="2501563" cy="420624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1906700"/>
            <a:ext cx="4150777" cy="4548560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>
            <a:off x="5463141" y="1310964"/>
            <a:ext cx="33570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eaLnBrk="1" hangingPunct="1">
              <a:buFont typeface="Wingdings" pitchFamily="2" charset="2"/>
              <a:buChar char="ü"/>
              <a:tabLst>
                <a:tab pos="4746625" algn="l"/>
              </a:tabLst>
              <a:defRPr/>
            </a:pPr>
            <a:r>
              <a:rPr lang="cs-CZ" sz="3200" b="1" dirty="0">
                <a:solidFill>
                  <a:srgbClr val="002060"/>
                </a:solidFill>
              </a:rPr>
              <a:t> Preparativní  </a:t>
            </a: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="" xmlns:a16="http://schemas.microsoft.com/office/drawing/2014/main" id="{CB6979FC-CFB0-4D3C-089E-4B31FCC58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36588"/>
            <a:ext cx="75596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cs-CZ" altLang="en-US" b="1" i="1">
                <a:solidFill>
                  <a:srgbClr val="008000"/>
                </a:solidFill>
              </a:rPr>
              <a:t>Podle  principu separace</a:t>
            </a:r>
            <a:r>
              <a:rPr lang="cs-CZ" altLang="en-US" b="1">
                <a:solidFill>
                  <a:srgbClr val="008000"/>
                </a:solidFill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b="1"/>
          </a:p>
          <a:p>
            <a:pPr eaLnBrk="1" hangingPunct="1">
              <a:spcBef>
                <a:spcPct val="0"/>
              </a:spcBef>
            </a:pPr>
            <a:r>
              <a:rPr lang="cs-CZ" altLang="en-US" b="1">
                <a:solidFill>
                  <a:srgbClr val="002060"/>
                </a:solidFill>
              </a:rPr>
              <a:t> Rozdělovací</a:t>
            </a:r>
          </a:p>
          <a:p>
            <a:pPr eaLnBrk="1" hangingPunct="1">
              <a:spcBef>
                <a:spcPct val="0"/>
              </a:spcBef>
            </a:pPr>
            <a:r>
              <a:rPr lang="cs-CZ" altLang="en-US" b="1">
                <a:solidFill>
                  <a:srgbClr val="002060"/>
                </a:solidFill>
              </a:rPr>
              <a:t> Adsorpční </a:t>
            </a:r>
          </a:p>
          <a:p>
            <a:pPr eaLnBrk="1" hangingPunct="1">
              <a:spcBef>
                <a:spcPct val="0"/>
              </a:spcBef>
            </a:pPr>
            <a:r>
              <a:rPr lang="cs-CZ" altLang="en-US" b="1">
                <a:solidFill>
                  <a:srgbClr val="002060"/>
                </a:solidFill>
              </a:rPr>
              <a:t> Iontově výměnná (chemisorpční)</a:t>
            </a:r>
          </a:p>
          <a:p>
            <a:pPr eaLnBrk="1" hangingPunct="1">
              <a:spcBef>
                <a:spcPct val="0"/>
              </a:spcBef>
            </a:pPr>
            <a:r>
              <a:rPr lang="cs-CZ" altLang="en-US" b="1">
                <a:solidFill>
                  <a:srgbClr val="002060"/>
                </a:solidFill>
              </a:rPr>
              <a:t> Gelová (sítový efekt)</a:t>
            </a:r>
          </a:p>
          <a:p>
            <a:pPr eaLnBrk="1" hangingPunct="1">
              <a:spcBef>
                <a:spcPct val="0"/>
              </a:spcBef>
            </a:pPr>
            <a:r>
              <a:rPr lang="cs-CZ" altLang="en-US" b="1">
                <a:solidFill>
                  <a:srgbClr val="002060"/>
                </a:solidFill>
              </a:rPr>
              <a:t> Afinitní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/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="" xmlns:a16="http://schemas.microsoft.com/office/drawing/2014/main" id="{25D73B2D-0B43-985B-6773-BD5F2E707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36588"/>
            <a:ext cx="75596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b="1" dirty="0">
                <a:solidFill>
                  <a:srgbClr val="7030A0"/>
                </a:solidFill>
              </a:rPr>
              <a:t>Rozdělovací chromatografie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 dirty="0"/>
              <a:t>je založena na různé velikosti rozdělovacích koeficientů dělených látek mezi dvěma nemísitelnými nebo omezeně mísitelnými kapalinami</a:t>
            </a:r>
          </a:p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"/>
            </a:pPr>
            <a:r>
              <a:rPr lang="en-US" altLang="en-US" sz="2800" dirty="0" smtClean="0">
                <a:solidFill>
                  <a:srgbClr val="9900FF"/>
                </a:solidFill>
              </a:rPr>
              <a:t> </a:t>
            </a:r>
            <a:r>
              <a:rPr lang="cs-CZ" altLang="en-US" sz="2800" dirty="0" smtClean="0">
                <a:solidFill>
                  <a:srgbClr val="FF0000"/>
                </a:solidFill>
              </a:rPr>
              <a:t>o </a:t>
            </a:r>
            <a:r>
              <a:rPr lang="cs-CZ" altLang="en-US" sz="2800" dirty="0">
                <a:solidFill>
                  <a:srgbClr val="FF0000"/>
                </a:solidFill>
              </a:rPr>
              <a:t>separaci rozhoduje </a:t>
            </a:r>
            <a:r>
              <a:rPr lang="cs-CZ" altLang="en-US" sz="2800" b="1" dirty="0">
                <a:solidFill>
                  <a:srgbClr val="FF0000"/>
                </a:solidFill>
              </a:rPr>
              <a:t>různá rozpustnost dělených látek</a:t>
            </a:r>
            <a:r>
              <a:rPr lang="cs-CZ" altLang="en-US" sz="2800" dirty="0">
                <a:solidFill>
                  <a:srgbClr val="FF0000"/>
                </a:solidFill>
              </a:rPr>
              <a:t> v stacionární a mobilní fázi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>
              <a:solidFill>
                <a:srgbClr val="9900FF"/>
              </a:solidFill>
            </a:endParaRPr>
          </a:p>
        </p:txBody>
      </p:sp>
      <p:sp>
        <p:nvSpPr>
          <p:cNvPr id="18435" name="Rectangle 1027">
            <a:extLst>
              <a:ext uri="{FF2B5EF4-FFF2-40B4-BE49-F238E27FC236}">
                <a16:creationId xmlns="" xmlns:a16="http://schemas.microsoft.com/office/drawing/2014/main" id="{D4D12278-0741-C666-7D9A-D26A2CB87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191000"/>
            <a:ext cx="14478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436" name="Line 1029">
            <a:extLst>
              <a:ext uri="{FF2B5EF4-FFF2-40B4-BE49-F238E27FC236}">
                <a16:creationId xmlns="" xmlns:a16="http://schemas.microsoft.com/office/drawing/2014/main" id="{2199CD9E-3F38-DAD0-1008-43F48948DB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3340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8437" name="Rectangle 1030">
            <a:extLst>
              <a:ext uri="{FF2B5EF4-FFF2-40B4-BE49-F238E27FC236}">
                <a16:creationId xmlns="" xmlns:a16="http://schemas.microsoft.com/office/drawing/2014/main" id="{C33003DA-3668-102D-CA70-2514CA057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191000"/>
            <a:ext cx="14478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8438" name="Text Box 1031">
            <a:extLst>
              <a:ext uri="{FF2B5EF4-FFF2-40B4-BE49-F238E27FC236}">
                <a16:creationId xmlns="" xmlns:a16="http://schemas.microsoft.com/office/drawing/2014/main" id="{D2E96AB8-9F79-7D37-B87F-A5E0B529A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495800"/>
            <a:ext cx="13716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chemeClr val="accent2"/>
                </a:solidFill>
              </a:rPr>
              <a:t>Kapalina 1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cs-CZ" altLang="en-US" sz="1800">
                <a:solidFill>
                  <a:schemeClr val="accent2"/>
                </a:solidFill>
              </a:rPr>
              <a:t>butanol</a:t>
            </a:r>
          </a:p>
        </p:txBody>
      </p:sp>
      <p:sp>
        <p:nvSpPr>
          <p:cNvPr id="18439" name="Text Box 1032">
            <a:extLst>
              <a:ext uri="{FF2B5EF4-FFF2-40B4-BE49-F238E27FC236}">
                <a16:creationId xmlns="" xmlns:a16="http://schemas.microsoft.com/office/drawing/2014/main" id="{9BE0F0AB-3274-0575-6F0A-C90C5779E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562600"/>
            <a:ext cx="13716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rgbClr val="CC3300"/>
                </a:solidFill>
              </a:rPr>
              <a:t>Kapalina 2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cs-CZ" altLang="en-US" sz="1800">
                <a:solidFill>
                  <a:srgbClr val="CC3300"/>
                </a:solidFill>
              </a:rPr>
              <a:t>voda</a:t>
            </a:r>
          </a:p>
        </p:txBody>
      </p:sp>
      <p:sp>
        <p:nvSpPr>
          <p:cNvPr id="18440" name="Line 1033">
            <a:extLst>
              <a:ext uri="{FF2B5EF4-FFF2-40B4-BE49-F238E27FC236}">
                <a16:creationId xmlns="" xmlns:a16="http://schemas.microsoft.com/office/drawing/2014/main" id="{D90C1D96-0543-712A-7C11-460057FF2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3340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8441" name="Text Box 1034">
            <a:extLst>
              <a:ext uri="{FF2B5EF4-FFF2-40B4-BE49-F238E27FC236}">
                <a16:creationId xmlns="" xmlns:a16="http://schemas.microsoft.com/office/drawing/2014/main" id="{08937A1A-4CED-02E3-68B4-7812F0120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4958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rgbClr val="008000"/>
                </a:solidFill>
              </a:rPr>
              <a:t>C1</a:t>
            </a:r>
          </a:p>
        </p:txBody>
      </p:sp>
      <p:sp>
        <p:nvSpPr>
          <p:cNvPr id="18442" name="Text Box 1035">
            <a:extLst>
              <a:ext uri="{FF2B5EF4-FFF2-40B4-BE49-F238E27FC236}">
                <a16:creationId xmlns="" xmlns:a16="http://schemas.microsoft.com/office/drawing/2014/main" id="{73CE92D8-1607-1EE2-8642-08C6DE260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56260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cs-CZ" altLang="en-US" sz="1800" b="1">
                <a:solidFill>
                  <a:srgbClr val="9900FF"/>
                </a:solidFill>
              </a:rPr>
              <a:t>C2</a:t>
            </a:r>
          </a:p>
        </p:txBody>
      </p:sp>
      <p:sp>
        <p:nvSpPr>
          <p:cNvPr id="18443" name="Text Box 1036">
            <a:extLst>
              <a:ext uri="{FF2B5EF4-FFF2-40B4-BE49-F238E27FC236}">
                <a16:creationId xmlns="" xmlns:a16="http://schemas.microsoft.com/office/drawing/2014/main" id="{48B3D038-1D81-848E-8B18-B9D224A2A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0292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400" b="1"/>
              <a:t>+ Z</a:t>
            </a:r>
          </a:p>
        </p:txBody>
      </p:sp>
      <p:sp>
        <p:nvSpPr>
          <p:cNvPr id="18444" name="Line 1038">
            <a:extLst>
              <a:ext uri="{FF2B5EF4-FFF2-40B4-BE49-F238E27FC236}">
                <a16:creationId xmlns="" xmlns:a16="http://schemas.microsoft.com/office/drawing/2014/main" id="{EA192C76-27FF-653B-A1AE-3B44E76959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5257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18445" name="Text Box 1039">
            <a:extLst>
              <a:ext uri="{FF2B5EF4-FFF2-40B4-BE49-F238E27FC236}">
                <a16:creationId xmlns="" xmlns:a16="http://schemas.microsoft.com/office/drawing/2014/main" id="{4A3407D0-9430-F6AD-2835-A9F245625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191000"/>
            <a:ext cx="251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cs-CZ" altLang="en-US" sz="2800" b="1" dirty="0"/>
              <a:t>K = c1/c2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7" y="697548"/>
            <a:ext cx="4524103" cy="6019264"/>
          </a:xfrm>
          <a:prstGeom prst="rect">
            <a:avLst/>
          </a:prstGeom>
        </p:spPr>
      </p:pic>
      <p:sp>
        <p:nvSpPr>
          <p:cNvPr id="3" name="Rectangle 1026">
            <a:extLst>
              <a:ext uri="{FF2B5EF4-FFF2-40B4-BE49-F238E27FC236}">
                <a16:creationId xmlns="" xmlns:a16="http://schemas.microsoft.com/office/drawing/2014/main" id="{25D73B2D-0B43-985B-6773-BD5F2E707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29215"/>
            <a:ext cx="75596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b="1" dirty="0">
                <a:solidFill>
                  <a:srgbClr val="7030A0"/>
                </a:solidFill>
              </a:rPr>
              <a:t>Rozdělovací chromatografie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>
              <a:solidFill>
                <a:srgbClr val="9900FF"/>
              </a:solidFill>
            </a:endParaRPr>
          </a:p>
        </p:txBody>
      </p:sp>
      <p:sp>
        <p:nvSpPr>
          <p:cNvPr id="4" name="Rectangle 1026">
            <a:extLst>
              <a:ext uri="{FF2B5EF4-FFF2-40B4-BE49-F238E27FC236}">
                <a16:creationId xmlns="" xmlns:a16="http://schemas.microsoft.com/office/drawing/2014/main" id="{25D73B2D-0B43-985B-6773-BD5F2E707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941" y="1690325"/>
            <a:ext cx="755967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 err="1" smtClean="0"/>
              <a:t>Separace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listov</a:t>
            </a:r>
            <a:r>
              <a:rPr lang="cs-CZ" altLang="en-US" sz="2800" dirty="0" err="1" smtClean="0"/>
              <a:t>ých</a:t>
            </a:r>
            <a:endParaRPr lang="cs-CZ" altLang="en-US" sz="2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 smtClean="0">
              <a:solidFill>
                <a:srgbClr val="99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 dirty="0" err="1" smtClean="0"/>
              <a:t>Chlorofil</a:t>
            </a:r>
            <a:r>
              <a:rPr lang="cs-CZ" altLang="en-US" sz="2800" dirty="0" smtClean="0"/>
              <a:t> / benzín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 dirty="0" smtClean="0"/>
              <a:t>Karotenoidy / etanol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>
              <a:solidFill>
                <a:srgbClr val="99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8422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>
            <a:extLst>
              <a:ext uri="{FF2B5EF4-FFF2-40B4-BE49-F238E27FC236}">
                <a16:creationId xmlns="" xmlns:a16="http://schemas.microsoft.com/office/drawing/2014/main" id="{A640CD0F-304E-B154-DBD9-1B5413123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36588"/>
            <a:ext cx="7848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b="1" dirty="0">
                <a:solidFill>
                  <a:srgbClr val="7030A0"/>
                </a:solidFill>
              </a:rPr>
              <a:t>Adsorpční chromatografie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 dirty="0"/>
              <a:t>je založena na rozdílných adsorpčních schopnostech jedné látky k povrchu druhé látky(adsorbentu) tvořící stacionární fázi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/>
          </a:p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"/>
            </a:pPr>
            <a:r>
              <a:rPr lang="cs-CZ" altLang="en-US" sz="2800" dirty="0">
                <a:solidFill>
                  <a:srgbClr val="9900FF"/>
                </a:solidFill>
              </a:rPr>
              <a:t>stacionární fáze je </a:t>
            </a:r>
            <a:r>
              <a:rPr lang="cs-CZ" altLang="en-US" sz="2800" b="1" dirty="0">
                <a:solidFill>
                  <a:srgbClr val="008000"/>
                </a:solidFill>
                <a:hlinkClick r:id="rId3" tooltip="Adsorbent"/>
              </a:rPr>
              <a:t>adsorbent</a:t>
            </a:r>
            <a:r>
              <a:rPr lang="cs-CZ" altLang="en-US" sz="2800" b="1" dirty="0">
                <a:solidFill>
                  <a:srgbClr val="008000"/>
                </a:solidFill>
              </a:rPr>
              <a:t> </a:t>
            </a:r>
            <a:r>
              <a:rPr lang="cs-CZ" altLang="en-US" sz="2800" dirty="0">
                <a:solidFill>
                  <a:srgbClr val="008000"/>
                </a:solidFill>
              </a:rPr>
              <a:t>(sorbent)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>
              <a:solidFill>
                <a:srgbClr val="008000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cs-CZ" altLang="en-US" sz="2800" b="1" dirty="0">
                <a:solidFill>
                  <a:srgbClr val="008000"/>
                </a:solidFill>
              </a:rPr>
              <a:t>Polární </a:t>
            </a:r>
            <a:r>
              <a:rPr lang="cs-CZ" altLang="en-US" sz="2800" dirty="0">
                <a:solidFill>
                  <a:srgbClr val="0070C0"/>
                </a:solidFill>
              </a:rPr>
              <a:t>(</a:t>
            </a:r>
            <a:r>
              <a:rPr lang="cs-CZ" altLang="en-US" sz="2800" dirty="0" err="1">
                <a:solidFill>
                  <a:srgbClr val="0070C0"/>
                </a:solidFill>
              </a:rPr>
              <a:t>např.silikagel</a:t>
            </a:r>
            <a:r>
              <a:rPr lang="cs-CZ" altLang="en-US" sz="2800" dirty="0">
                <a:solidFill>
                  <a:srgbClr val="0070C0"/>
                </a:solidFill>
              </a:rPr>
              <a:t>, oxid hlinitý a křemičitý)</a:t>
            </a:r>
            <a:endParaRPr lang="cs-CZ" altLang="en-US" sz="2800" b="1" dirty="0">
              <a:solidFill>
                <a:srgbClr val="008000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cs-CZ" altLang="en-US" sz="2800" b="1" dirty="0">
                <a:solidFill>
                  <a:srgbClr val="008000"/>
                </a:solidFill>
              </a:rPr>
              <a:t>Nepolární </a:t>
            </a:r>
            <a:r>
              <a:rPr lang="cs-CZ" altLang="en-US" sz="2800" dirty="0">
                <a:solidFill>
                  <a:srgbClr val="0070C0"/>
                </a:solidFill>
              </a:rPr>
              <a:t>(např. aktivní uhlí)</a:t>
            </a:r>
            <a:endParaRPr lang="cs-CZ" altLang="en-US" sz="2800" b="1" dirty="0">
              <a:solidFill>
                <a:srgbClr val="008000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cs-CZ" altLang="en-US" sz="2800" b="1" dirty="0">
              <a:solidFill>
                <a:srgbClr val="008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>
              <a:solidFill>
                <a:srgbClr val="9900FF"/>
              </a:solidFill>
            </a:endParaRP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="" xmlns:a16="http://schemas.microsoft.com/office/drawing/2014/main" id="{5EEBF75F-0E66-95E5-0591-F7E8809B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36588"/>
            <a:ext cx="7559675" cy="575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b="1" dirty="0">
                <a:solidFill>
                  <a:srgbClr val="7030A0"/>
                </a:solidFill>
              </a:rPr>
              <a:t>Iontově výměnná chromatografie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 dirty="0"/>
              <a:t>dělení látek je založeno na schopnosti výměny iontů na pevném nosiči (matrici)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 dirty="0">
                <a:solidFill>
                  <a:srgbClr val="9900FF"/>
                </a:solidFill>
              </a:rPr>
              <a:t>stacionární fází je </a:t>
            </a:r>
            <a:r>
              <a:rPr lang="cs-CZ" altLang="en-US" sz="2800" b="1" dirty="0">
                <a:solidFill>
                  <a:srgbClr val="0070C0"/>
                </a:solidFill>
              </a:rPr>
              <a:t>iontoměnič</a:t>
            </a:r>
            <a:r>
              <a:rPr lang="cs-CZ" altLang="en-US" sz="2800" dirty="0">
                <a:solidFill>
                  <a:srgbClr val="9900FF"/>
                </a:solidFill>
              </a:rPr>
              <a:t> </a:t>
            </a:r>
            <a:r>
              <a:rPr lang="cs-CZ" altLang="en-US" sz="2800" dirty="0">
                <a:solidFill>
                  <a:srgbClr val="0070C0"/>
                </a:solidFill>
              </a:rPr>
              <a:t>(</a:t>
            </a:r>
            <a:r>
              <a:rPr lang="cs-CZ" altLang="en-US" sz="2800" dirty="0" err="1" smtClean="0">
                <a:solidFill>
                  <a:srgbClr val="0070C0"/>
                </a:solidFill>
                <a:hlinkClick r:id="rId3" tooltip="Ionex"/>
              </a:rPr>
              <a:t>ionex</a:t>
            </a:r>
            <a:r>
              <a:rPr lang="cs-CZ" altLang="en-US" sz="2800" dirty="0" smtClean="0">
                <a:solidFill>
                  <a:srgbClr val="0070C0"/>
                </a:solidFill>
              </a:rPr>
              <a:t>) acidobazické rovnováhy</a:t>
            </a:r>
            <a:endParaRPr lang="cs-CZ" altLang="en-US" sz="2800" dirty="0">
              <a:solidFill>
                <a:srgbClr val="0070C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>
              <a:solidFill>
                <a:srgbClr val="0070C0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cs-CZ" altLang="en-US" sz="2800" dirty="0" err="1">
                <a:solidFill>
                  <a:srgbClr val="0070C0"/>
                </a:solidFill>
              </a:rPr>
              <a:t>Anexy</a:t>
            </a:r>
            <a:r>
              <a:rPr lang="cs-CZ" altLang="en-US" sz="2800" dirty="0">
                <a:solidFill>
                  <a:srgbClr val="0070C0"/>
                </a:solidFill>
              </a:rPr>
              <a:t> („přitahují anionty“)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cs-CZ" altLang="en-US" sz="2800" dirty="0">
                <a:solidFill>
                  <a:srgbClr val="0070C0"/>
                </a:solidFill>
              </a:rPr>
              <a:t>Katexy („přitahují kationty“)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cs-CZ" altLang="en-US" sz="2800" dirty="0">
              <a:solidFill>
                <a:srgbClr val="0070C0"/>
              </a:solidFill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cs-CZ" altLang="en-US" sz="2800" dirty="0">
              <a:solidFill>
                <a:srgbClr val="0070C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 dirty="0">
                <a:solidFill>
                  <a:srgbClr val="9900FF"/>
                </a:solidFill>
              </a:rPr>
              <a:t>mobilní fází </a:t>
            </a:r>
            <a:r>
              <a:rPr lang="cs-CZ" altLang="en-US" sz="2800" dirty="0">
                <a:solidFill>
                  <a:srgbClr val="0070C0"/>
                </a:solidFill>
              </a:rPr>
              <a:t>jsou nejčastěji vodné roztoky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cs-CZ" alt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7" y="285403"/>
            <a:ext cx="4337638" cy="31283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EEBF75F-0E66-95E5-0591-F7E8809B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6383" y="523376"/>
            <a:ext cx="7559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s-CZ" altLang="en-US" sz="2800" dirty="0" smtClean="0">
                <a:solidFill>
                  <a:srgbClr val="0070C0"/>
                </a:solidFill>
              </a:rPr>
              <a:t>Polymer + funkční skupiny</a:t>
            </a:r>
            <a:endParaRPr lang="cs-CZ" altLang="en-US" sz="2800" dirty="0">
              <a:solidFill>
                <a:srgbClr val="0070C0"/>
              </a:solidFill>
            </a:endParaRPr>
          </a:p>
        </p:txBody>
      </p:sp>
      <p:sp>
        <p:nvSpPr>
          <p:cNvPr id="4" name="Obdélník 3"/>
          <p:cNvSpPr/>
          <p:nvPr/>
        </p:nvSpPr>
        <p:spPr>
          <a:xfrm>
            <a:off x="5411153" y="16079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cs-CZ" altLang="en-US" dirty="0" err="1">
                <a:solidFill>
                  <a:srgbClr val="0070C0"/>
                </a:solidFill>
              </a:rPr>
              <a:t>Anexy</a:t>
            </a:r>
            <a:r>
              <a:rPr lang="cs-CZ" altLang="en-US" dirty="0">
                <a:solidFill>
                  <a:srgbClr val="0070C0"/>
                </a:solidFill>
              </a:rPr>
              <a:t> („přitahují anionty“)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cs-CZ" altLang="en-US" dirty="0">
                <a:solidFill>
                  <a:srgbClr val="0070C0"/>
                </a:solidFill>
              </a:rPr>
              <a:t>Katexy („přitahují kationty“)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662" y="3802355"/>
            <a:ext cx="4337638" cy="25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37673"/>
      </p:ext>
    </p:extLst>
  </p:cSld>
  <p:clrMapOvr>
    <a:masterClrMapping/>
  </p:clrMapOvr>
</p:sld>
</file>

<file path=ppt/theme/theme1.xml><?xml version="1.0" encoding="utf-8"?>
<a:theme xmlns:a="http://schemas.openxmlformats.org/drawingml/2006/main" name="Výchozí návrh">
  <a:themeElements>
    <a:clrScheme name="Výchozí návr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ýchozí návr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lnDef>
      <a:spPr>
        <a:ln w="6350" cap="rnd" cmpd="sng" algn="ctr">
          <a:solidFill>
            <a:schemeClr val="accent4">
              <a:shade val="95000"/>
              <a:satMod val="105000"/>
            </a:schemeClr>
          </a:solidFill>
          <a:prstDash val="solid"/>
          <a:tailEnd type="stealth" w="lg" len="lg"/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>
    <a:extraClrScheme>
      <a:clrScheme name="Výchozí návr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47267797169E4EA4B4F543CAD0F29A" ma:contentTypeVersion="0" ma:contentTypeDescription="Create a new document." ma:contentTypeScope="" ma:versionID="43ff74118cfd42a05c51124746e46c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84c390a07b92f3072bc78982b6f0c3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91E3E5-7076-47BC-A3F8-96E88222BA72}"/>
</file>

<file path=customXml/itemProps2.xml><?xml version="1.0" encoding="utf-8"?>
<ds:datastoreItem xmlns:ds="http://schemas.openxmlformats.org/officeDocument/2006/customXml" ds:itemID="{12517EB0-0426-4FB1-A83D-0F63D1F2DCE8}"/>
</file>

<file path=customXml/itemProps3.xml><?xml version="1.0" encoding="utf-8"?>
<ds:datastoreItem xmlns:ds="http://schemas.openxmlformats.org/officeDocument/2006/customXml" ds:itemID="{A95699BE-5E0D-469E-887A-0CAF588E6EE2}"/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2902</Words>
  <Application>Microsoft Office PowerPoint</Application>
  <PresentationFormat>Předvádění na obrazovce (4:3)</PresentationFormat>
  <Paragraphs>746</Paragraphs>
  <Slides>144</Slides>
  <Notes>35</Notes>
  <HiddenSlides>0</HiddenSlides>
  <MMClips>0</MMClips>
  <ScaleCrop>false</ScaleCrop>
  <HeadingPairs>
    <vt:vector size="8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9</vt:i4>
      </vt:variant>
      <vt:variant>
        <vt:lpstr>Nadpisy snímků</vt:lpstr>
      </vt:variant>
      <vt:variant>
        <vt:i4>144</vt:i4>
      </vt:variant>
    </vt:vector>
  </HeadingPairs>
  <TitlesOfParts>
    <vt:vector size="161" baseType="lpstr">
      <vt:lpstr>Arial</vt:lpstr>
      <vt:lpstr>Calibri</vt:lpstr>
      <vt:lpstr>Comic Sans MS</vt:lpstr>
      <vt:lpstr>Symbol</vt:lpstr>
      <vt:lpstr>Times New Roman</vt:lpstr>
      <vt:lpstr>Verdana</vt:lpstr>
      <vt:lpstr>Wingdings</vt:lpstr>
      <vt:lpstr>Výchozí návrh</vt:lpstr>
      <vt:lpstr>Rovnice</vt:lpstr>
      <vt:lpstr>Picture</vt:lpstr>
      <vt:lpstr>Graph</vt:lpstr>
      <vt:lpstr>Equation</vt:lpstr>
      <vt:lpstr>Microsoft Excel Chart</vt:lpstr>
      <vt:lpstr>Fotografie</vt:lpstr>
      <vt:lpstr>ChemSketch</vt:lpstr>
      <vt:lpstr>Image</vt:lpstr>
      <vt:lpstr>PhotoImpact</vt:lpstr>
      <vt:lpstr>Analytická chemie</vt:lpstr>
      <vt:lpstr>Analytické metody-dělení</vt:lpstr>
      <vt:lpstr>Analytické metody-instrumentální</vt:lpstr>
      <vt:lpstr>SPEKTROSKOPICKÉ VLASTNOSTI LÁTEK</vt:lpstr>
      <vt:lpstr>SVĚTLO</vt:lpstr>
      <vt:lpstr>Charakterizace záření</vt:lpstr>
      <vt:lpstr>Charakterizace záření</vt:lpstr>
      <vt:lpstr>Rozdělení oblastí záření</vt:lpstr>
      <vt:lpstr>Prezentace aplikace PowerPoint</vt:lpstr>
      <vt:lpstr>SPEKTROSKOPIE</vt:lpstr>
      <vt:lpstr>ENERGIE JE KVANTOVÁNA</vt:lpstr>
      <vt:lpstr>CO JE TO SPEKTRUM?</vt:lpstr>
      <vt:lpstr>POLOHY A TVAR PÁSŮ (CHARAKTER SPEKTRA)</vt:lpstr>
      <vt:lpstr>Prezentace aplikace PowerPoint</vt:lpstr>
      <vt:lpstr>Prezentace aplikace PowerPoint</vt:lpstr>
      <vt:lpstr>Prezentace aplikace PowerPoint</vt:lpstr>
      <vt:lpstr>Prezentace aplikace PowerPoint</vt:lpstr>
      <vt:lpstr>Absorbované záření a doplňková (komplemetární) barva:</vt:lpstr>
      <vt:lpstr>Prezentace aplikace PowerPoint</vt:lpstr>
      <vt:lpstr>Prezentace aplikace PowerPoint</vt:lpstr>
      <vt:lpstr>Prezentace aplikace PowerPoint</vt:lpstr>
      <vt:lpstr>Prezentace aplikace PowerPoint</vt:lpstr>
      <vt:lpstr>INTENZITA ABSORPCE</vt:lpstr>
      <vt:lpstr>Veličiny, které charakterizují velikost absorpce záření:</vt:lpstr>
      <vt:lpstr>Prezentace aplikace PowerPoint</vt:lpstr>
      <vt:lpstr>Stanovení koncentrace:</vt:lpstr>
      <vt:lpstr>Prezentace aplikace PowerPoint</vt:lpstr>
      <vt:lpstr>Prezentace aplikace PowerPoint</vt:lpstr>
      <vt:lpstr>Prezentace aplikace PowerPoint</vt:lpstr>
      <vt:lpstr>Základní prvky měřících přístrojů:</vt:lpstr>
      <vt:lpstr>ZPŮSOBY MĚŘENÍ</vt:lpstr>
      <vt:lpstr>ZPŮSOBY MĚŘENÍ</vt:lpstr>
      <vt:lpstr>Kyvety</vt:lpstr>
      <vt:lpstr>Přístroje k měření absorbance:</vt:lpstr>
      <vt:lpstr>Spektrofotometr USB2000:</vt:lpstr>
      <vt:lpstr>ATOMOVÁ SPEKTRA</vt:lpstr>
      <vt:lpstr>ATOMOVÁ SPEKTRA</vt:lpstr>
      <vt:lpstr>EMISNÍ ATOMOVÁ SPEKTRA</vt:lpstr>
      <vt:lpstr>SPEKTRÁLNÍ SÉRIE</vt:lpstr>
      <vt:lpstr>DĚLENÍ ČAR DO SÉRIÍ</vt:lpstr>
      <vt:lpstr>ABSORPČNÍ ATOMOVÁ SPEKTRA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Rentgenová spektra EDX analýza</vt:lpstr>
      <vt:lpstr>Prezentace aplikace PowerPoint</vt:lpstr>
      <vt:lpstr>RENTGENOVÁ SPEKTRA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Mince 50 Kč</vt:lpstr>
      <vt:lpstr>MOLEKULOVÁ SPEKTRA IR spektrometrie</vt:lpstr>
      <vt:lpstr>Princip metody</vt:lpstr>
      <vt:lpstr>Oblasti infračerveného spektra (IR)</vt:lpstr>
      <vt:lpstr>Prezentace aplikace PowerPoint</vt:lpstr>
      <vt:lpstr>MOLEKULOVÁ SPEKTRA</vt:lpstr>
      <vt:lpstr>MOLEKULOVÁ SPEKTRA</vt:lpstr>
      <vt:lpstr>MOLEKULOVÁ SPEKTRA</vt:lpstr>
      <vt:lpstr>ROTAČNÍ SPEKTRA</vt:lpstr>
      <vt:lpstr>ROTAČNÍ SPEKTRA</vt:lpstr>
      <vt:lpstr>VIBRAČNÍ SPEKTRA</vt:lpstr>
      <vt:lpstr>Prezentace aplikace PowerPoint</vt:lpstr>
      <vt:lpstr>Prezentace aplikace PowerPoint</vt:lpstr>
      <vt:lpstr>Prezentace aplikace PowerPoint</vt:lpstr>
      <vt:lpstr>Prezentace aplikace PowerPoint</vt:lpstr>
      <vt:lpstr>Využití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Chromatografie </vt:lpstr>
      <vt:lpstr>Prezentace aplikace PowerPoint</vt:lpstr>
      <vt:lpstr>Princip chromatografického dělení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Planární (plošná) chromatografie</vt:lpstr>
      <vt:lpstr>Příklad: Papírová chromatografie  Toxilab (Merck)</vt:lpstr>
      <vt:lpstr>Prezentace aplikace PowerPoint</vt:lpstr>
      <vt:lpstr>Prezentace aplikace PowerPoint</vt:lpstr>
      <vt:lpstr>Příklad Vysokoúčinná kapalinová chromatografie HPLC (High Performance Liquid Chromatography)</vt:lpstr>
      <vt:lpstr>HPLC – přístroj</vt:lpstr>
      <vt:lpstr>HPLC – jednoduché schéma</vt:lpstr>
      <vt:lpstr>Prezentace aplikace PowerPoint</vt:lpstr>
      <vt:lpstr>Prezentace aplikace PowerPoint</vt:lpstr>
      <vt:lpstr>Prezentace aplikace PowerPoint</vt:lpstr>
      <vt:lpstr>Prezentace aplikace PowerPoint</vt:lpstr>
      <vt:lpstr>Detektory</vt:lpstr>
      <vt:lpstr>Prezentace aplikace PowerPoint</vt:lpstr>
      <vt:lpstr>Chromatografický záznam</vt:lpstr>
      <vt:lpstr>Příklad Analyzátor aminokyselin</vt:lpstr>
      <vt:lpstr>Prezentace aplikace PowerPoint</vt:lpstr>
      <vt:lpstr>Plynová chromatografie (GC) </vt:lpstr>
      <vt:lpstr>Dělená směs musí procházet kolonou v plynném stavu!  Plyn - Kapalina  Rozdělovací  Plyn - Pevná látka Adsorpční   </vt:lpstr>
      <vt:lpstr>Prezentace aplikace PowerPoint</vt:lpstr>
      <vt:lpstr>Prezentace aplikace PowerPoint</vt:lpstr>
      <vt:lpstr>Detektory (u GC):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None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SPEKTROSKOPICKÉ VLASTNOSTI LÁTEK</dc:title>
  <dc:creator>None</dc:creator>
  <cp:lastModifiedBy>Jiri Pospisil</cp:lastModifiedBy>
  <cp:revision>163</cp:revision>
  <dcterms:created xsi:type="dcterms:W3CDTF">2006-10-29T17:41:38Z</dcterms:created>
  <dcterms:modified xsi:type="dcterms:W3CDTF">2025-10-30T07:12:14Z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0x010100DE47267797169E4EA4B4F543CAD0F29A</vt:lpwstr>
  </property>
</Properties>
</file>